
<file path=[Content_Types].xml><?xml version="1.0" encoding="utf-8"?>
<Types xmlns="http://schemas.openxmlformats.org/package/2006/content-types">
  <Default Extension="png" ContentType="image/png"/>
  <Default Extension="mpg" ContentType="video/mpe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4" r:id="rId3"/>
    <p:sldId id="257" r:id="rId4"/>
    <p:sldId id="265" r:id="rId5"/>
    <p:sldId id="266" r:id="rId6"/>
    <p:sldId id="267" r:id="rId7"/>
    <p:sldId id="268" r:id="rId8"/>
    <p:sldId id="269" r:id="rId9"/>
    <p:sldId id="258" r:id="rId10"/>
    <p:sldId id="270" r:id="rId11"/>
    <p:sldId id="259" r:id="rId12"/>
    <p:sldId id="260" r:id="rId13"/>
    <p:sldId id="261" r:id="rId14"/>
    <p:sldId id="262" r:id="rId15"/>
    <p:sldId id="272" r:id="rId16"/>
    <p:sldId id="273" r:id="rId17"/>
    <p:sldId id="274" r:id="rId18"/>
    <p:sldId id="275" r:id="rId19"/>
    <p:sldId id="271" r:id="rId20"/>
    <p:sldId id="276" r:id="rId21"/>
    <p:sldId id="277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78" r:id="rId31"/>
    <p:sldId id="285" r:id="rId32"/>
    <p:sldId id="286" r:id="rId33"/>
    <p:sldId id="287" r:id="rId34"/>
    <p:sldId id="304" r:id="rId35"/>
    <p:sldId id="281" r:id="rId36"/>
    <p:sldId id="282" r:id="rId37"/>
    <p:sldId id="283" r:id="rId38"/>
    <p:sldId id="305" r:id="rId39"/>
    <p:sldId id="288" r:id="rId40"/>
    <p:sldId id="308" r:id="rId41"/>
    <p:sldId id="291" r:id="rId42"/>
    <p:sldId id="292" r:id="rId43"/>
    <p:sldId id="293" r:id="rId44"/>
    <p:sldId id="306" r:id="rId45"/>
    <p:sldId id="307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9600"/>
    <a:srgbClr val="CC0066"/>
    <a:srgbClr val="FF33CC"/>
    <a:srgbClr val="00FFFF"/>
    <a:srgbClr val="75DD7F"/>
    <a:srgbClr val="B7FBBD"/>
    <a:srgbClr val="00FF00"/>
    <a:srgbClr val="0000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3204-940C-4C4A-9EE3-4654405B753F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9E2C7-48C5-4E7E-8994-E1C1241912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C677EA-A718-417E-928A-3BEA866A9996}" type="slidenum">
              <a:rPr lang="en-US"/>
              <a:pPr/>
              <a:t>2</a:t>
            </a:fld>
            <a:endParaRPr 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3D5EF-D67D-47A6-8CEE-A07145AAA415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BF56F-676F-4BAB-859D-9C228E86BC1D}" type="slidenum">
              <a:rPr lang="en-US"/>
              <a:pPr/>
              <a:t>9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E1A5E8-BEAE-4B16-A141-2C0F2B88CE3F}" type="slidenum">
              <a:rPr lang="en-US"/>
              <a:pPr/>
              <a:t>11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Explanation</a:t>
            </a:r>
            <a:r>
              <a:rPr lang="en-US" baseline="0" dirty="0" smtClean="0"/>
              <a:t> of labeling, </a:t>
            </a:r>
            <a:r>
              <a:rPr lang="en-US" baseline="0" dirty="0" err="1" smtClean="0"/>
              <a:t>immunostaining</a:t>
            </a:r>
            <a:r>
              <a:rPr lang="en-US" baseline="0" dirty="0" smtClean="0"/>
              <a:t> procedure slides (animation)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3D5EF-D67D-47A6-8CEE-A07145AAA41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3D5EF-D67D-47A6-8CEE-A07145AAA41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Explaining</a:t>
            </a:r>
            <a:r>
              <a:rPr lang="en-US" baseline="0" dirty="0" smtClean="0"/>
              <a:t> resolution in 3D only?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3D5EF-D67D-47A6-8CEE-A07145AAA41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0B21C-34E5-430C-AE37-2399A323A4D8}" type="slidenum">
              <a:rPr lang="en-US"/>
              <a:pPr/>
              <a:t>15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all three</a:t>
            </a:r>
            <a:r>
              <a:rPr lang="en-US" baseline="0" dirty="0" smtClean="0"/>
              <a:t> on at the same time, changing color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“two-layer”, just say the</a:t>
            </a:r>
            <a:r>
              <a:rPr lang="en-US" baseline="0" dirty="0" smtClean="0"/>
              <a:t> whole thing is 400 nm, cannot be resolved by confocal.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3D5EF-D67D-47A6-8CEE-A07145AAA41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“two-layer”, just say the</a:t>
            </a:r>
            <a:r>
              <a:rPr lang="en-US" baseline="0" dirty="0" smtClean="0"/>
              <a:t> whole thing is 400 nm, cannot be resolved by confocal.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3D5EF-D67D-47A6-8CEE-A07145AAA41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F4841-7F57-4297-A851-463469F76D71}" type="datetimeFigureOut">
              <a:rPr lang="en-US" smtClean="0"/>
              <a:pPr/>
              <a:t>10/26/2012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1.png"/><Relationship Id="rId4" Type="http://schemas.openxmlformats.org/officeDocument/2006/relationships/video" Target="../media/media2.mp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nic.ucsf.edu/dokuwiki/doku.php?id=storm:fp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g"/><Relationship Id="rId1" Type="http://schemas.microsoft.com/office/2007/relationships/media" Target="../media/media5.mpg"/><Relationship Id="rId5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5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nic.ucsf.edu/dokuwiki/doku.php?id=stor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png"/><Relationship Id="rId7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jpeg"/><Relationship Id="rId9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92150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Superresolution</a:t>
            </a:r>
            <a:r>
              <a:rPr lang="en-US" dirty="0" smtClean="0">
                <a:solidFill>
                  <a:schemeClr val="bg1"/>
                </a:solidFill>
              </a:rPr>
              <a:t> Microscopy by Single Molecule Switching and </a:t>
            </a:r>
            <a:r>
              <a:rPr lang="en-US" dirty="0" err="1" smtClean="0">
                <a:solidFill>
                  <a:schemeClr val="bg1"/>
                </a:solidFill>
              </a:rPr>
              <a:t>Localziation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47925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Kurt Thorn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Nikon Imaging Center, UCSF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" y="3324225"/>
            <a:ext cx="901608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molecules can be precisely localized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121920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How can we apply this to imaging?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981200"/>
            <a:ext cx="8077200" cy="4144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Problem: in our image, we can’t see single molecules – we see lots and lots of molecules and we can resolve them from each other.</a:t>
            </a:r>
          </a:p>
          <a:p>
            <a:endParaRPr lang="en-US" dirty="0"/>
          </a:p>
          <a:p>
            <a:r>
              <a:rPr lang="en-US" dirty="0" smtClean="0"/>
              <a:t>What if we could turn off all the molecules, and then turn them on a few at a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alking\Re\Presentations\2007.08 ACS\STORM Procedure Raw\STORM Procedure Raw_01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38286" y="1539625"/>
            <a:ext cx="2404956" cy="2895600"/>
          </a:xfrm>
          <a:prstGeom prst="rect">
            <a:avLst/>
          </a:prstGeom>
          <a:noFill/>
        </p:spPr>
      </p:pic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Super-resolution by localization</a:t>
            </a:r>
            <a:endParaRPr lang="en-US" sz="3600" dirty="0"/>
          </a:p>
        </p:txBody>
      </p:sp>
      <p:pic>
        <p:nvPicPr>
          <p:cNvPr id="149507" name="Picture 3" descr="STORM Procedure F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322" y="1547336"/>
            <a:ext cx="2406478" cy="2895600"/>
          </a:xfrm>
          <a:prstGeom prst="rect">
            <a:avLst/>
          </a:prstGeom>
          <a:noFill/>
        </p:spPr>
      </p:pic>
      <p:sp>
        <p:nvSpPr>
          <p:cNvPr id="149564" name="Text Box 60"/>
          <p:cNvSpPr txBox="1">
            <a:spLocks noChangeArrowheads="1"/>
          </p:cNvSpPr>
          <p:nvPr/>
        </p:nvSpPr>
        <p:spPr bwMode="auto">
          <a:xfrm>
            <a:off x="3886200" y="1158399"/>
            <a:ext cx="12968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Raw images</a:t>
            </a:r>
          </a:p>
        </p:txBody>
      </p:sp>
      <p:sp>
        <p:nvSpPr>
          <p:cNvPr id="149566" name="Text Box 62"/>
          <p:cNvSpPr txBox="1">
            <a:spLocks noChangeArrowheads="1"/>
          </p:cNvSpPr>
          <p:nvPr/>
        </p:nvSpPr>
        <p:spPr bwMode="auto">
          <a:xfrm>
            <a:off x="6553200" y="1144111"/>
            <a:ext cx="14970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STORM Image</a:t>
            </a:r>
          </a:p>
        </p:txBody>
      </p:sp>
      <p:sp>
        <p:nvSpPr>
          <p:cNvPr id="149701" name="Text Box 197"/>
          <p:cNvSpPr txBox="1">
            <a:spLocks noChangeArrowheads="1"/>
          </p:cNvSpPr>
          <p:nvPr/>
        </p:nvSpPr>
        <p:spPr bwMode="auto">
          <a:xfrm>
            <a:off x="7543800" y="4442936"/>
            <a:ext cx="1292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2x real time</a:t>
            </a:r>
          </a:p>
        </p:txBody>
      </p:sp>
      <p:pic>
        <p:nvPicPr>
          <p:cNvPr id="176" name="STORM Procedure Raw 2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3352800" y="1524000"/>
            <a:ext cx="2392018" cy="2895600"/>
          </a:xfrm>
          <a:prstGeom prst="rect">
            <a:avLst/>
          </a:prstGeom>
        </p:spPr>
      </p:pic>
      <p:pic>
        <p:nvPicPr>
          <p:cNvPr id="177" name="STORM Procedure STORM 1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6096000" y="1547336"/>
            <a:ext cx="2392018" cy="2895600"/>
          </a:xfrm>
          <a:prstGeom prst="rect">
            <a:avLst/>
          </a:prstGeom>
        </p:spPr>
      </p:pic>
      <p:sp>
        <p:nvSpPr>
          <p:cNvPr id="12" name="Cross 11"/>
          <p:cNvSpPr/>
          <p:nvPr/>
        </p:nvSpPr>
        <p:spPr>
          <a:xfrm>
            <a:off x="7023100" y="2664936"/>
            <a:ext cx="228600" cy="228600"/>
          </a:xfrm>
          <a:prstGeom prst="plus">
            <a:avLst>
              <a:gd name="adj" fmla="val 3808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7835900" y="3655536"/>
            <a:ext cx="228600" cy="228600"/>
          </a:xfrm>
          <a:prstGeom prst="plus">
            <a:avLst>
              <a:gd name="adj" fmla="val 3808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>
            <a:off x="7391400" y="4061936"/>
            <a:ext cx="228600" cy="228600"/>
          </a:xfrm>
          <a:prstGeom prst="plus">
            <a:avLst>
              <a:gd name="adj" fmla="val 3808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>
            <a:off x="7391400" y="2614136"/>
            <a:ext cx="228600" cy="228600"/>
          </a:xfrm>
          <a:prstGeom prst="plus">
            <a:avLst>
              <a:gd name="adj" fmla="val 3808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D:\Walking\Re\Presentations\2007.08 ACS\STORM Procedure Raw\STORM Procedure Raw_03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52800" y="1524000"/>
            <a:ext cx="2404956" cy="2895600"/>
          </a:xfrm>
          <a:prstGeom prst="rect">
            <a:avLst/>
          </a:prstGeom>
          <a:noFill/>
        </p:spPr>
      </p:pic>
      <p:pic>
        <p:nvPicPr>
          <p:cNvPr id="10" name="Picture 2" descr="D:\Walking\Re\Presentations\2007.08 ACS\STORM Procedure Raw\STORM Procedure Raw_002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52800" y="1524000"/>
            <a:ext cx="2404956" cy="28956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733800" y="1525111"/>
            <a:ext cx="1485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Activation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00800" y="1525111"/>
            <a:ext cx="1689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Localization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81400" y="1524000"/>
            <a:ext cx="180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Deactivation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6347" y="5486400"/>
            <a:ext cx="858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named as </a:t>
            </a:r>
            <a:r>
              <a:rPr lang="en-US" dirty="0" smtClean="0">
                <a:solidFill>
                  <a:srgbClr val="C00000"/>
                </a:solidFill>
              </a:rPr>
              <a:t>PALM</a:t>
            </a:r>
            <a:r>
              <a:rPr lang="en-US" dirty="0" smtClean="0"/>
              <a:t> (</a:t>
            </a:r>
            <a:r>
              <a:rPr lang="en-US" dirty="0" err="1" smtClean="0"/>
              <a:t>Betzig</a:t>
            </a:r>
            <a:r>
              <a:rPr lang="en-US" dirty="0" smtClean="0"/>
              <a:t> et al., Science, 2006) and </a:t>
            </a:r>
            <a:r>
              <a:rPr lang="en-US" dirty="0" smtClean="0">
                <a:solidFill>
                  <a:srgbClr val="C00000"/>
                </a:solidFill>
              </a:rPr>
              <a:t>FPALM</a:t>
            </a:r>
            <a:r>
              <a:rPr lang="en-US" dirty="0" smtClean="0"/>
              <a:t> (Hess et al., </a:t>
            </a:r>
            <a:r>
              <a:rPr lang="en-US" dirty="0" err="1" smtClean="0"/>
              <a:t>Biophys</a:t>
            </a:r>
            <a:r>
              <a:rPr lang="en-US" dirty="0" smtClean="0"/>
              <a:t>. J. 2006)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332547" y="6258580"/>
            <a:ext cx="373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Rust, Bates &amp; Zhuang, Nat. Methods, 2006</a:t>
            </a:r>
            <a:br>
              <a:rPr lang="en-US" sz="1400" dirty="0" smtClean="0"/>
            </a:br>
            <a:r>
              <a:rPr lang="en-US" sz="1400" dirty="0" smtClean="0"/>
              <a:t>Bates, Huang, Dempsey &amp; Zhuang, Science, 2007</a:t>
            </a:r>
            <a:endParaRPr lang="en-US" sz="1400" dirty="0"/>
          </a:p>
        </p:txBody>
      </p:sp>
      <p:sp>
        <p:nvSpPr>
          <p:cNvPr id="76" name="Rectangle 75"/>
          <p:cNvSpPr/>
          <p:nvPr/>
        </p:nvSpPr>
        <p:spPr>
          <a:xfrm>
            <a:off x="228600" y="4953000"/>
            <a:ext cx="8610600" cy="914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66800" y="5024735"/>
            <a:ext cx="715054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St</a:t>
            </a:r>
            <a:r>
              <a:rPr lang="en-US" sz="2400" dirty="0" smtClean="0"/>
              <a:t>ochastic  </a:t>
            </a:r>
            <a:r>
              <a:rPr lang="en-US" sz="2400" u="sng" dirty="0" smtClean="0"/>
              <a:t>O</a:t>
            </a:r>
            <a:r>
              <a:rPr lang="en-US" sz="2400" dirty="0" smtClean="0"/>
              <a:t>ptical </a:t>
            </a:r>
            <a:r>
              <a:rPr lang="en-US" sz="2400" u="sng" dirty="0" smtClean="0"/>
              <a:t>R</a:t>
            </a:r>
            <a:r>
              <a:rPr lang="en-US" sz="2400" dirty="0" smtClean="0"/>
              <a:t>econstruction </a:t>
            </a:r>
            <a:r>
              <a:rPr lang="en-US" sz="2400" u="sng" dirty="0" smtClean="0"/>
              <a:t>M</a:t>
            </a:r>
            <a:r>
              <a:rPr lang="en-US" sz="2400" dirty="0" smtClean="0"/>
              <a:t>icroscopy = </a:t>
            </a:r>
            <a:r>
              <a:rPr lang="en-US" sz="2400" dirty="0" smtClean="0">
                <a:solidFill>
                  <a:srgbClr val="C00000"/>
                </a:solidFill>
              </a:rPr>
              <a:t>STORM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" name="Text Box 61"/>
          <p:cNvSpPr txBox="1">
            <a:spLocks noChangeArrowheads="1"/>
          </p:cNvSpPr>
          <p:nvPr/>
        </p:nvSpPr>
        <p:spPr bwMode="auto">
          <a:xfrm>
            <a:off x="778585" y="1158399"/>
            <a:ext cx="20408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Fluorescence image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91176" y="1756684"/>
            <a:ext cx="2752473" cy="2117719"/>
            <a:chOff x="8610600" y="2244396"/>
            <a:chExt cx="2752473" cy="2117719"/>
          </a:xfrm>
        </p:grpSpPr>
        <p:grpSp>
          <p:nvGrpSpPr>
            <p:cNvPr id="24" name="Group 3"/>
            <p:cNvGrpSpPr>
              <a:grpSpLocks noChangeAspect="1"/>
            </p:cNvGrpSpPr>
            <p:nvPr/>
          </p:nvGrpSpPr>
          <p:grpSpPr bwMode="auto">
            <a:xfrm rot="19800000">
              <a:off x="8654013" y="3108945"/>
              <a:ext cx="1945481" cy="614951"/>
              <a:chOff x="3096" y="854"/>
              <a:chExt cx="1566" cy="495"/>
            </a:xfrm>
          </p:grpSpPr>
          <p:sp>
            <p:nvSpPr>
              <p:cNvPr id="26" name="Line 4"/>
              <p:cNvSpPr>
                <a:spLocks noChangeShapeType="1"/>
              </p:cNvSpPr>
              <p:nvPr/>
            </p:nvSpPr>
            <p:spPr bwMode="auto">
              <a:xfrm flipH="1">
                <a:off x="4430" y="958"/>
                <a:ext cx="11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5"/>
              <p:cNvSpPr>
                <a:spLocks noChangeShapeType="1"/>
              </p:cNvSpPr>
              <p:nvPr/>
            </p:nvSpPr>
            <p:spPr bwMode="auto">
              <a:xfrm>
                <a:off x="4430" y="1027"/>
                <a:ext cx="1" cy="1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6"/>
              <p:cNvSpPr>
                <a:spLocks noChangeShapeType="1"/>
              </p:cNvSpPr>
              <p:nvPr/>
            </p:nvSpPr>
            <p:spPr bwMode="auto">
              <a:xfrm>
                <a:off x="4454" y="1042"/>
                <a:ext cx="1" cy="10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4430" y="1163"/>
                <a:ext cx="117" cy="6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 flipV="1">
                <a:off x="4547" y="1162"/>
                <a:ext cx="114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 flipV="1">
                <a:off x="4548" y="1150"/>
                <a:ext cx="87" cy="5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4282" y="1163"/>
                <a:ext cx="62" cy="10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5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N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Line 11"/>
              <p:cNvSpPr>
                <a:spLocks noChangeShapeType="1"/>
              </p:cNvSpPr>
              <p:nvPr/>
            </p:nvSpPr>
            <p:spPr bwMode="auto">
              <a:xfrm flipH="1" flipV="1">
                <a:off x="4303" y="986"/>
                <a:ext cx="127" cy="4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12"/>
              <p:cNvSpPr>
                <a:spLocks noChangeShapeType="1"/>
              </p:cNvSpPr>
              <p:nvPr/>
            </p:nvSpPr>
            <p:spPr bwMode="auto">
              <a:xfrm flipH="1">
                <a:off x="4226" y="986"/>
                <a:ext cx="77" cy="11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>
                <a:off x="4226" y="1097"/>
                <a:ext cx="49" cy="6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 flipV="1">
                <a:off x="3328" y="1034"/>
                <a:ext cx="1" cy="1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V="1">
                <a:off x="3304" y="1050"/>
                <a:ext cx="1" cy="10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 flipH="1" flipV="1">
                <a:off x="3211" y="967"/>
                <a:ext cx="117" cy="6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17"/>
              <p:cNvSpPr>
                <a:spLocks noChangeShapeType="1"/>
              </p:cNvSpPr>
              <p:nvPr/>
            </p:nvSpPr>
            <p:spPr bwMode="auto">
              <a:xfrm flipH="1">
                <a:off x="3096" y="967"/>
                <a:ext cx="11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18"/>
              <p:cNvSpPr>
                <a:spLocks noChangeShapeType="1"/>
              </p:cNvSpPr>
              <p:nvPr/>
            </p:nvSpPr>
            <p:spPr bwMode="auto">
              <a:xfrm flipH="1">
                <a:off x="3122" y="996"/>
                <a:ext cx="88" cy="5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19"/>
              <p:cNvSpPr>
                <a:spLocks noChangeShapeType="1"/>
              </p:cNvSpPr>
              <p:nvPr/>
            </p:nvSpPr>
            <p:spPr bwMode="auto">
              <a:xfrm>
                <a:off x="3096" y="1036"/>
                <a:ext cx="1" cy="1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20"/>
              <p:cNvSpPr>
                <a:spLocks noChangeShapeType="1"/>
              </p:cNvSpPr>
              <p:nvPr/>
            </p:nvSpPr>
            <p:spPr bwMode="auto">
              <a:xfrm>
                <a:off x="3096" y="1172"/>
                <a:ext cx="117" cy="6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21"/>
              <p:cNvSpPr>
                <a:spLocks noChangeShapeType="1"/>
              </p:cNvSpPr>
              <p:nvPr/>
            </p:nvSpPr>
            <p:spPr bwMode="auto">
              <a:xfrm>
                <a:off x="3121" y="1158"/>
                <a:ext cx="90" cy="5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22"/>
              <p:cNvSpPr>
                <a:spLocks noChangeShapeType="1"/>
              </p:cNvSpPr>
              <p:nvPr/>
            </p:nvSpPr>
            <p:spPr bwMode="auto">
              <a:xfrm flipV="1">
                <a:off x="3213" y="1170"/>
                <a:ext cx="11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3"/>
              <p:cNvSpPr>
                <a:spLocks noChangeArrowheads="1"/>
              </p:cNvSpPr>
              <p:nvPr/>
            </p:nvSpPr>
            <p:spPr bwMode="auto">
              <a:xfrm>
                <a:off x="3430" y="1170"/>
                <a:ext cx="62" cy="10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5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N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Rectangle 24"/>
              <p:cNvSpPr>
                <a:spLocks noChangeArrowheads="1"/>
              </p:cNvSpPr>
              <p:nvPr/>
            </p:nvSpPr>
            <p:spPr bwMode="auto">
              <a:xfrm>
                <a:off x="3471" y="1136"/>
                <a:ext cx="56" cy="75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+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Line 25"/>
              <p:cNvSpPr>
                <a:spLocks noChangeShapeType="1"/>
              </p:cNvSpPr>
              <p:nvPr/>
            </p:nvSpPr>
            <p:spPr bwMode="auto">
              <a:xfrm flipH="1">
                <a:off x="3328" y="993"/>
                <a:ext cx="126" cy="4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26"/>
              <p:cNvSpPr>
                <a:spLocks noChangeShapeType="1"/>
              </p:cNvSpPr>
              <p:nvPr/>
            </p:nvSpPr>
            <p:spPr bwMode="auto">
              <a:xfrm>
                <a:off x="3328" y="1170"/>
                <a:ext cx="88" cy="2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27"/>
              <p:cNvSpPr>
                <a:spLocks noChangeShapeType="1"/>
              </p:cNvSpPr>
              <p:nvPr/>
            </p:nvSpPr>
            <p:spPr bwMode="auto">
              <a:xfrm flipV="1">
                <a:off x="3508" y="1102"/>
                <a:ext cx="24" cy="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28"/>
              <p:cNvSpPr>
                <a:spLocks noChangeShapeType="1"/>
              </p:cNvSpPr>
              <p:nvPr/>
            </p:nvSpPr>
            <p:spPr bwMode="auto">
              <a:xfrm flipV="1">
                <a:off x="3489" y="1101"/>
                <a:ext cx="15" cy="1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29"/>
              <p:cNvSpPr>
                <a:spLocks noChangeShapeType="1"/>
              </p:cNvSpPr>
              <p:nvPr/>
            </p:nvSpPr>
            <p:spPr bwMode="auto">
              <a:xfrm flipH="1" flipV="1">
                <a:off x="3454" y="993"/>
                <a:ext cx="78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30"/>
              <p:cNvSpPr>
                <a:spLocks noChangeShapeType="1"/>
              </p:cNvSpPr>
              <p:nvPr/>
            </p:nvSpPr>
            <p:spPr bwMode="auto">
              <a:xfrm flipV="1">
                <a:off x="3532" y="1033"/>
                <a:ext cx="11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>
                <a:off x="3647" y="1033"/>
                <a:ext cx="116" cy="6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32"/>
              <p:cNvSpPr>
                <a:spLocks noChangeShapeType="1"/>
              </p:cNvSpPr>
              <p:nvPr/>
            </p:nvSpPr>
            <p:spPr bwMode="auto">
              <a:xfrm>
                <a:off x="3672" y="1020"/>
                <a:ext cx="89" cy="5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33"/>
              <p:cNvSpPr>
                <a:spLocks noChangeShapeType="1"/>
              </p:cNvSpPr>
              <p:nvPr/>
            </p:nvSpPr>
            <p:spPr bwMode="auto">
              <a:xfrm flipV="1">
                <a:off x="3763" y="1031"/>
                <a:ext cx="11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34"/>
              <p:cNvSpPr>
                <a:spLocks noChangeShapeType="1"/>
              </p:cNvSpPr>
              <p:nvPr/>
            </p:nvSpPr>
            <p:spPr bwMode="auto">
              <a:xfrm>
                <a:off x="3878" y="1031"/>
                <a:ext cx="117" cy="6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35"/>
              <p:cNvSpPr>
                <a:spLocks noChangeShapeType="1"/>
              </p:cNvSpPr>
              <p:nvPr/>
            </p:nvSpPr>
            <p:spPr bwMode="auto">
              <a:xfrm>
                <a:off x="3903" y="1018"/>
                <a:ext cx="90" cy="5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Line 36"/>
              <p:cNvSpPr>
                <a:spLocks noChangeShapeType="1"/>
              </p:cNvSpPr>
              <p:nvPr/>
            </p:nvSpPr>
            <p:spPr bwMode="auto">
              <a:xfrm flipV="1">
                <a:off x="3995" y="1030"/>
                <a:ext cx="11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37"/>
              <p:cNvSpPr>
                <a:spLocks noChangeShapeType="1"/>
              </p:cNvSpPr>
              <p:nvPr/>
            </p:nvSpPr>
            <p:spPr bwMode="auto">
              <a:xfrm>
                <a:off x="4110" y="1030"/>
                <a:ext cx="116" cy="6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38"/>
              <p:cNvSpPr>
                <a:spLocks noChangeShapeType="1"/>
              </p:cNvSpPr>
              <p:nvPr/>
            </p:nvSpPr>
            <p:spPr bwMode="auto">
              <a:xfrm>
                <a:off x="4112" y="1059"/>
                <a:ext cx="89" cy="5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Line 39"/>
              <p:cNvSpPr>
                <a:spLocks noChangeShapeType="1"/>
              </p:cNvSpPr>
              <p:nvPr/>
            </p:nvSpPr>
            <p:spPr bwMode="auto">
              <a:xfrm flipH="1" flipV="1">
                <a:off x="4260" y="857"/>
                <a:ext cx="43" cy="12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40"/>
              <p:cNvSpPr>
                <a:spLocks noChangeShapeType="1"/>
              </p:cNvSpPr>
              <p:nvPr/>
            </p:nvSpPr>
            <p:spPr bwMode="auto">
              <a:xfrm flipV="1">
                <a:off x="4303" y="854"/>
                <a:ext cx="34" cy="1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Line 41"/>
              <p:cNvSpPr>
                <a:spLocks noChangeShapeType="1"/>
              </p:cNvSpPr>
              <p:nvPr/>
            </p:nvSpPr>
            <p:spPr bwMode="auto">
              <a:xfrm flipV="1">
                <a:off x="3454" y="863"/>
                <a:ext cx="42" cy="13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42"/>
              <p:cNvSpPr>
                <a:spLocks noChangeShapeType="1"/>
              </p:cNvSpPr>
              <p:nvPr/>
            </p:nvSpPr>
            <p:spPr bwMode="auto">
              <a:xfrm flipH="1" flipV="1">
                <a:off x="3419" y="861"/>
                <a:ext cx="35" cy="1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Line 43"/>
              <p:cNvSpPr>
                <a:spLocks noChangeShapeType="1"/>
              </p:cNvSpPr>
              <p:nvPr/>
            </p:nvSpPr>
            <p:spPr bwMode="auto">
              <a:xfrm>
                <a:off x="4545" y="958"/>
                <a:ext cx="116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Line 44"/>
              <p:cNvSpPr>
                <a:spLocks noChangeShapeType="1"/>
              </p:cNvSpPr>
              <p:nvPr/>
            </p:nvSpPr>
            <p:spPr bwMode="auto">
              <a:xfrm>
                <a:off x="4547" y="987"/>
                <a:ext cx="88" cy="5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45"/>
              <p:cNvSpPr>
                <a:spLocks noChangeShapeType="1"/>
              </p:cNvSpPr>
              <p:nvPr/>
            </p:nvSpPr>
            <p:spPr bwMode="auto">
              <a:xfrm flipH="1">
                <a:off x="4344" y="1163"/>
                <a:ext cx="86" cy="2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Line 46"/>
              <p:cNvSpPr>
                <a:spLocks noChangeShapeType="1"/>
              </p:cNvSpPr>
              <p:nvPr/>
            </p:nvSpPr>
            <p:spPr bwMode="auto">
              <a:xfrm>
                <a:off x="4661" y="1027"/>
                <a:ext cx="1" cy="13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Line 47"/>
              <p:cNvSpPr>
                <a:spLocks noChangeShapeType="1"/>
              </p:cNvSpPr>
              <p:nvPr/>
            </p:nvSpPr>
            <p:spPr bwMode="auto">
              <a:xfrm>
                <a:off x="3454" y="1254"/>
                <a:ext cx="1" cy="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Line 48"/>
              <p:cNvSpPr>
                <a:spLocks noChangeShapeType="1"/>
              </p:cNvSpPr>
              <p:nvPr/>
            </p:nvSpPr>
            <p:spPr bwMode="auto">
              <a:xfrm>
                <a:off x="4305" y="1247"/>
                <a:ext cx="1" cy="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8610600" y="2244396"/>
              <a:ext cx="2749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Photoswitchable molecules</a:t>
              </a:r>
              <a:endParaRPr lang="en-US" dirty="0"/>
            </a:p>
          </p:txBody>
        </p:sp>
        <p:pic>
          <p:nvPicPr>
            <p:cNvPr id="71" name="Picture 6" descr="C:\Users\bh\Walking\Ra\Manuscripts\2010. Cell Primer\Revision\GFP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595">
              <a:off x="10326519" y="3240637"/>
              <a:ext cx="1036554" cy="112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4131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12440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2420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6"/>
                </p:tgtEl>
              </p:cMediaNode>
            </p:video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4" dur="1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6"/>
                  </p:tgtEl>
                </p:cond>
              </p:nextCondLst>
            </p:seq>
            <p:video>
              <p:cMediaNode>
                <p:cTn id="9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7"/>
                </p:tgtEl>
              </p:cMediaNode>
            </p:video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1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0" dur="1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7"/>
                  </p:tgtEl>
                </p:cond>
              </p:nextCondLst>
            </p:seq>
          </p:childTnLst>
        </p:cTn>
      </p:par>
    </p:tnLst>
    <p:bldLst>
      <p:bldP spid="149564" grpId="0"/>
      <p:bldP spid="149566" grpId="0"/>
      <p:bldP spid="149701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0" grpId="0"/>
      <p:bldP spid="20" grpId="1"/>
      <p:bldP spid="20" grpId="2"/>
      <p:bldP spid="20" grpId="3"/>
      <p:bldP spid="21" grpId="0"/>
      <p:bldP spid="21" grpId="1"/>
      <p:bldP spid="73" grpId="0"/>
      <p:bldP spid="73" grpId="1"/>
      <p:bldP spid="74" grpId="0"/>
      <p:bldP spid="76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MT 1 F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6635" name="Picture 11" descr="MT 1 STO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685800" y="4800600"/>
            <a:ext cx="7184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 </a:t>
            </a:r>
            <a:r>
              <a:rPr lang="el-GR" sz="2000" dirty="0">
                <a:solidFill>
                  <a:schemeClr val="bg1"/>
                </a:solidFill>
                <a:cs typeface="Arial" charset="0"/>
              </a:rPr>
              <a:t>μ</a:t>
            </a:r>
            <a:r>
              <a:rPr lang="en-US" sz="2000" dirty="0">
                <a:solidFill>
                  <a:schemeClr val="bg1"/>
                </a:solidFill>
                <a:cs typeface="Arial" charset="0"/>
              </a:rPr>
              <a:t>m</a:t>
            </a:r>
            <a:endParaRPr lang="el-GR" sz="2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304800" y="5622925"/>
            <a:ext cx="3967753" cy="92333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B-SC-1 cell, 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  <a:p>
            <a:r>
              <a:rPr lang="en-US" dirty="0">
                <a:solidFill>
                  <a:schemeClr val="bg1"/>
                </a:solidFill>
              </a:rPr>
              <a:t>Microtubules stained with anti-</a:t>
            </a:r>
            <a:r>
              <a:rPr lang="el-GR" dirty="0">
                <a:solidFill>
                  <a:schemeClr val="bg1"/>
                </a:solidFill>
                <a:cs typeface="Arial" charset="0"/>
              </a:rPr>
              <a:t>β</a:t>
            </a:r>
            <a:r>
              <a:rPr lang="en-US" dirty="0">
                <a:solidFill>
                  <a:schemeClr val="bg1"/>
                </a:solidFill>
                <a:cs typeface="Arial" charset="0"/>
              </a:rPr>
              <a:t> tubulin</a:t>
            </a:r>
          </a:p>
          <a:p>
            <a:r>
              <a:rPr lang="en-US" dirty="0">
                <a:solidFill>
                  <a:schemeClr val="bg1"/>
                </a:solidFill>
                <a:cs typeface="Arial" charset="0"/>
              </a:rPr>
              <a:t>Cy3 / Alexa 647 secondary antibody</a:t>
            </a:r>
            <a:endParaRPr lang="el-GR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533400" y="5322888"/>
            <a:ext cx="1143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36"/>
          <p:cNvSpPr txBox="1">
            <a:spLocks noChangeArrowheads="1"/>
          </p:cNvSpPr>
          <p:nvPr/>
        </p:nvSpPr>
        <p:spPr bwMode="auto">
          <a:xfrm>
            <a:off x="6096000" y="6264275"/>
            <a:ext cx="2895600" cy="523220"/>
          </a:xfrm>
          <a:prstGeom prst="rect">
            <a:avLst/>
          </a:prstGeom>
          <a:solidFill>
            <a:schemeClr val="tx1">
              <a:alpha val="74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solidFill>
                  <a:schemeClr val="bg1"/>
                </a:solidFill>
              </a:rPr>
              <a:t>Bates, Huang, Dempsey and Zhuang,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i="1" dirty="0">
                <a:solidFill>
                  <a:schemeClr val="bg1"/>
                </a:solidFill>
              </a:rPr>
              <a:t>Science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smtClean="0">
                <a:solidFill>
                  <a:schemeClr val="bg1"/>
                </a:solidFill>
              </a:rPr>
              <a:t>2007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8221161" cy="461665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Reconstructed from 40,000 frames, 3,350,370 localization points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7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MT 1 STOR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143000" y="1066800"/>
            <a:ext cx="7620000" cy="3581400"/>
            <a:chOff x="720" y="672"/>
            <a:chExt cx="4800" cy="2256"/>
          </a:xfrm>
        </p:grpSpPr>
        <p:pic>
          <p:nvPicPr>
            <p:cNvPr id="28678" name="Picture 6" descr="MT 2 STORM"/>
            <p:cNvPicPr>
              <a:picLocks noChangeAspect="1" noChangeArrowheads="1"/>
            </p:cNvPicPr>
            <p:nvPr/>
          </p:nvPicPr>
          <p:blipFill>
            <a:blip r:embed="rId4" cstate="print">
              <a:lum bright="20000" contrast="30000"/>
            </a:blip>
            <a:srcRect/>
            <a:stretch>
              <a:fillRect/>
            </a:stretch>
          </p:blipFill>
          <p:spPr bwMode="auto">
            <a:xfrm>
              <a:off x="3551" y="672"/>
              <a:ext cx="1969" cy="2256"/>
            </a:xfrm>
            <a:prstGeom prst="rect">
              <a:avLst/>
            </a:prstGeom>
            <a:noFill/>
          </p:spPr>
        </p:pic>
        <p:pic>
          <p:nvPicPr>
            <p:cNvPr id="28679" name="Picture 7" descr="MT 2 FL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82" y="672"/>
              <a:ext cx="1969" cy="225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8681" name="Rectangle 9"/>
            <p:cNvSpPr>
              <a:spLocks noChangeArrowheads="1"/>
            </p:cNvSpPr>
            <p:nvPr/>
          </p:nvSpPr>
          <p:spPr bwMode="auto">
            <a:xfrm>
              <a:off x="1584" y="672"/>
              <a:ext cx="3936" cy="2256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>
              <a:off x="720" y="1296"/>
              <a:ext cx="768" cy="816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3" name="Line 11"/>
            <p:cNvSpPr>
              <a:spLocks noChangeShapeType="1"/>
            </p:cNvSpPr>
            <p:nvPr/>
          </p:nvSpPr>
          <p:spPr bwMode="auto">
            <a:xfrm flipV="1">
              <a:off x="1104" y="672"/>
              <a:ext cx="480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684" name="Line 12"/>
            <p:cNvSpPr>
              <a:spLocks noChangeShapeType="1"/>
            </p:cNvSpPr>
            <p:nvPr/>
          </p:nvSpPr>
          <p:spPr bwMode="auto">
            <a:xfrm>
              <a:off x="1152" y="2112"/>
              <a:ext cx="432" cy="81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685" name="Text Box 13"/>
            <p:cNvSpPr txBox="1">
              <a:spLocks noChangeArrowheads="1"/>
            </p:cNvSpPr>
            <p:nvPr/>
          </p:nvSpPr>
          <p:spPr bwMode="auto">
            <a:xfrm>
              <a:off x="1632" y="2496"/>
              <a:ext cx="513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500 nm</a:t>
              </a:r>
            </a:p>
          </p:txBody>
        </p:sp>
      </p:grp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1163233" y="5715000"/>
            <a:ext cx="7184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 </a:t>
            </a:r>
            <a:r>
              <a:rPr lang="el-GR" sz="2000" dirty="0">
                <a:solidFill>
                  <a:schemeClr val="bg1"/>
                </a:solidFill>
                <a:cs typeface="Arial" charset="0"/>
              </a:rPr>
              <a:t>μ</a:t>
            </a:r>
            <a:r>
              <a:rPr lang="en-US" sz="2000" dirty="0">
                <a:solidFill>
                  <a:schemeClr val="bg1"/>
                </a:solidFill>
                <a:cs typeface="Arial" charset="0"/>
              </a:rPr>
              <a:t>m</a:t>
            </a:r>
            <a:endParaRPr lang="el-GR" sz="2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8690" name="Text Box 18"/>
          <p:cNvSpPr txBox="1">
            <a:spLocks noChangeArrowheads="1"/>
          </p:cNvSpPr>
          <p:nvPr/>
        </p:nvSpPr>
        <p:spPr bwMode="auto">
          <a:xfrm>
            <a:off x="5715000" y="6264275"/>
            <a:ext cx="3276600" cy="523220"/>
          </a:xfrm>
          <a:prstGeom prst="rect">
            <a:avLst/>
          </a:prstGeom>
          <a:solidFill>
            <a:schemeClr val="tx1">
              <a:alpha val="74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solidFill>
                  <a:schemeClr val="bg1"/>
                </a:solidFill>
              </a:rPr>
              <a:t>Bates, Huang, Dempsey and Zhuang,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i="1" dirty="0">
                <a:solidFill>
                  <a:schemeClr val="bg1"/>
                </a:solidFill>
              </a:rPr>
              <a:t>Science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smtClean="0">
                <a:solidFill>
                  <a:schemeClr val="bg1"/>
                </a:solidFill>
              </a:rPr>
              <a:t>2007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5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 descr="MT 1 STOR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3400" y="565150"/>
            <a:ext cx="4648200" cy="3625850"/>
            <a:chOff x="1008" y="864"/>
            <a:chExt cx="3630" cy="2832"/>
          </a:xfrm>
        </p:grpSpPr>
        <p:sp>
          <p:nvSpPr>
            <p:cNvPr id="212996" name="Rectangle 4"/>
            <p:cNvSpPr>
              <a:spLocks noChangeArrowheads="1"/>
            </p:cNvSpPr>
            <p:nvPr/>
          </p:nvSpPr>
          <p:spPr bwMode="auto">
            <a:xfrm>
              <a:off x="1008" y="864"/>
              <a:ext cx="3600" cy="28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1299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8128" t="19702" r="4926" b="5576"/>
            <a:stretch>
              <a:fillRect/>
            </a:stretch>
          </p:blipFill>
          <p:spPr bwMode="auto">
            <a:xfrm>
              <a:off x="1008" y="864"/>
              <a:ext cx="3630" cy="2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2999" name="Text Box 7"/>
          <p:cNvSpPr txBox="1">
            <a:spLocks noChangeArrowheads="1"/>
          </p:cNvSpPr>
          <p:nvPr/>
        </p:nvSpPr>
        <p:spPr bwMode="auto">
          <a:xfrm>
            <a:off x="1295400" y="757238"/>
            <a:ext cx="18341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ahoma" pitchFamily="34" charset="0"/>
              </a:rPr>
              <a:t>FWHM = 24 </a:t>
            </a:r>
            <a:r>
              <a:rPr lang="en-US" dirty="0" smtClean="0">
                <a:latin typeface="Tahoma" pitchFamily="34" charset="0"/>
              </a:rPr>
              <a:t>nm</a:t>
            </a:r>
          </a:p>
          <a:p>
            <a:r>
              <a:rPr lang="en-US" dirty="0" err="1" smtClean="0">
                <a:latin typeface="Tahoma" pitchFamily="34" charset="0"/>
              </a:rPr>
              <a:t>stdev</a:t>
            </a:r>
            <a:r>
              <a:rPr lang="en-US" dirty="0" smtClean="0">
                <a:latin typeface="Tahoma" pitchFamily="34" charset="0"/>
              </a:rPr>
              <a:t>   = 10 nm</a:t>
            </a:r>
            <a:endParaRPr lang="en-US" dirty="0">
              <a:latin typeface="Tahoma" pitchFamily="34" charset="0"/>
            </a:endParaRPr>
          </a:p>
        </p:txBody>
      </p:sp>
      <p:pic>
        <p:nvPicPr>
          <p:cNvPr id="213000" name="Picture 8" descr="MT clusters 2"/>
          <p:cNvPicPr>
            <a:picLocks noChangeAspect="1" noChangeArrowheads="1"/>
          </p:cNvPicPr>
          <p:nvPr/>
        </p:nvPicPr>
        <p:blipFill>
          <a:blip r:embed="rId5" cstate="print"/>
          <a:srcRect l="48764" t="63452" r="31467" b="19130"/>
          <a:stretch>
            <a:fillRect/>
          </a:stretch>
        </p:blipFill>
        <p:spPr bwMode="auto">
          <a:xfrm>
            <a:off x="4191000" y="4876800"/>
            <a:ext cx="1143000" cy="10668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715000" y="2286000"/>
            <a:ext cx="3124200" cy="3657600"/>
            <a:chOff x="3600" y="1440"/>
            <a:chExt cx="1968" cy="2304"/>
          </a:xfrm>
        </p:grpSpPr>
        <p:sp>
          <p:nvSpPr>
            <p:cNvPr id="213002" name="Rectangle 10"/>
            <p:cNvSpPr>
              <a:spLocks noChangeArrowheads="1"/>
            </p:cNvSpPr>
            <p:nvPr/>
          </p:nvSpPr>
          <p:spPr bwMode="auto">
            <a:xfrm>
              <a:off x="3600" y="1440"/>
              <a:ext cx="336" cy="336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003" name="Line 11"/>
            <p:cNvSpPr>
              <a:spLocks noChangeShapeType="1"/>
            </p:cNvSpPr>
            <p:nvPr/>
          </p:nvSpPr>
          <p:spPr bwMode="auto">
            <a:xfrm>
              <a:off x="3600" y="1776"/>
              <a:ext cx="192" cy="1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3004" name="Line 12"/>
            <p:cNvSpPr>
              <a:spLocks noChangeShapeType="1"/>
            </p:cNvSpPr>
            <p:nvPr/>
          </p:nvSpPr>
          <p:spPr bwMode="auto">
            <a:xfrm>
              <a:off x="3936" y="1776"/>
              <a:ext cx="1632" cy="1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213005" name="Picture 13" descr="MT clusters 2b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91" y="1968"/>
              <a:ext cx="1771" cy="1776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213006" name="Line 14"/>
          <p:cNvSpPr>
            <a:spLocks noChangeShapeType="1"/>
          </p:cNvSpPr>
          <p:nvPr/>
        </p:nvSpPr>
        <p:spPr bwMode="auto">
          <a:xfrm flipV="1">
            <a:off x="5334000" y="4419600"/>
            <a:ext cx="2057400" cy="990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163233" y="5715000"/>
            <a:ext cx="7184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 </a:t>
            </a:r>
            <a:r>
              <a:rPr lang="el-GR" sz="2000" dirty="0">
                <a:solidFill>
                  <a:schemeClr val="bg1"/>
                </a:solidFill>
                <a:cs typeface="Arial" charset="0"/>
              </a:rPr>
              <a:t>μ</a:t>
            </a:r>
            <a:r>
              <a:rPr lang="en-US" sz="2000" dirty="0">
                <a:solidFill>
                  <a:schemeClr val="bg1"/>
                </a:solidFill>
                <a:cs typeface="Arial" charset="0"/>
              </a:rPr>
              <a:t>m</a:t>
            </a:r>
            <a:endParaRPr lang="el-GR" sz="2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5715000" y="6264275"/>
            <a:ext cx="3276600" cy="523220"/>
          </a:xfrm>
          <a:prstGeom prst="rect">
            <a:avLst/>
          </a:prstGeom>
          <a:solidFill>
            <a:schemeClr val="tx1">
              <a:alpha val="74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solidFill>
                  <a:schemeClr val="bg1"/>
                </a:solidFill>
              </a:rPr>
              <a:t>Bates, Huang, Dempsey and Zhuang,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i="1" dirty="0">
                <a:solidFill>
                  <a:schemeClr val="bg1"/>
                </a:solidFill>
              </a:rPr>
              <a:t>Science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smtClean="0">
                <a:solidFill>
                  <a:schemeClr val="bg1"/>
                </a:solidFill>
              </a:rPr>
              <a:t>2007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05600" y="228600"/>
            <a:ext cx="1981200" cy="1981200"/>
            <a:chOff x="974190" y="1521650"/>
            <a:chExt cx="1981200" cy="198120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74190" y="1521650"/>
              <a:ext cx="1981200" cy="1981200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659990" y="2207450"/>
              <a:ext cx="609600" cy="1588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1021847" y="1597850"/>
              <a:ext cx="19335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Tahoma" pitchFamily="34" charset="0"/>
                </a:rPr>
                <a:t>FWHM ≈ 320 nm</a:t>
              </a:r>
              <a:endParaRPr lang="el-GR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ahoma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6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81000" y="1804988"/>
            <a:ext cx="2684463" cy="115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5891" name="Line 3"/>
          <p:cNvSpPr>
            <a:spLocks noChangeShapeType="1"/>
          </p:cNvSpPr>
          <p:nvPr/>
        </p:nvSpPr>
        <p:spPr bwMode="auto">
          <a:xfrm>
            <a:off x="1295400" y="2971800"/>
            <a:ext cx="0" cy="11430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892" name="Line 4"/>
          <p:cNvSpPr>
            <a:spLocks noChangeShapeType="1"/>
          </p:cNvSpPr>
          <p:nvPr/>
        </p:nvSpPr>
        <p:spPr bwMode="auto">
          <a:xfrm>
            <a:off x="2057400" y="2971800"/>
            <a:ext cx="0" cy="11430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893" name="Line 5"/>
          <p:cNvSpPr>
            <a:spLocks noChangeShapeType="1"/>
          </p:cNvSpPr>
          <p:nvPr/>
        </p:nvSpPr>
        <p:spPr bwMode="auto">
          <a:xfrm>
            <a:off x="1295400" y="4114800"/>
            <a:ext cx="381000" cy="13716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894" name="Line 6"/>
          <p:cNvSpPr>
            <a:spLocks noChangeShapeType="1"/>
          </p:cNvSpPr>
          <p:nvPr/>
        </p:nvSpPr>
        <p:spPr bwMode="auto">
          <a:xfrm flipH="1">
            <a:off x="1676400" y="4114800"/>
            <a:ext cx="381000" cy="13716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896" name="Freeform 8"/>
          <p:cNvSpPr>
            <a:spLocks/>
          </p:cNvSpPr>
          <p:nvPr/>
        </p:nvSpPr>
        <p:spPr bwMode="auto">
          <a:xfrm>
            <a:off x="965200" y="3686175"/>
            <a:ext cx="1400175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32" y="0"/>
              </a:cxn>
              <a:cxn ang="0">
                <a:pos x="816" y="144"/>
              </a:cxn>
              <a:cxn ang="0">
                <a:pos x="0" y="0"/>
              </a:cxn>
            </a:cxnLst>
            <a:rect l="0" t="0" r="r" b="b"/>
            <a:pathLst>
              <a:path w="1632" h="144">
                <a:moveTo>
                  <a:pt x="0" y="0"/>
                </a:moveTo>
                <a:cubicBezTo>
                  <a:pt x="0" y="0"/>
                  <a:pt x="1420" y="2"/>
                  <a:pt x="1632" y="0"/>
                </a:cubicBezTo>
                <a:cubicBezTo>
                  <a:pt x="1395" y="94"/>
                  <a:pt x="1088" y="144"/>
                  <a:pt x="816" y="144"/>
                </a:cubicBezTo>
                <a:cubicBezTo>
                  <a:pt x="544" y="144"/>
                  <a:pt x="231" y="88"/>
                  <a:pt x="0" y="0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1041400" y="5486400"/>
            <a:ext cx="1244600" cy="6286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EMCCD</a:t>
            </a:r>
          </a:p>
        </p:txBody>
      </p:sp>
      <p:sp>
        <p:nvSpPr>
          <p:cNvPr id="165898" name="Line 10"/>
          <p:cNvSpPr>
            <a:spLocks noChangeShapeType="1"/>
          </p:cNvSpPr>
          <p:nvPr/>
        </p:nvSpPr>
        <p:spPr bwMode="auto">
          <a:xfrm>
            <a:off x="1295400" y="4114800"/>
            <a:ext cx="533400" cy="1371600"/>
          </a:xfrm>
          <a:prstGeom prst="line">
            <a:avLst/>
          </a:prstGeom>
          <a:noFill/>
          <a:ln w="19050">
            <a:solidFill>
              <a:srgbClr val="CC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899" name="Line 11"/>
          <p:cNvSpPr>
            <a:spLocks noChangeShapeType="1"/>
          </p:cNvSpPr>
          <p:nvPr/>
        </p:nvSpPr>
        <p:spPr bwMode="auto">
          <a:xfrm flipH="1">
            <a:off x="1524000" y="4114800"/>
            <a:ext cx="533400" cy="1371600"/>
          </a:xfrm>
          <a:prstGeom prst="line">
            <a:avLst/>
          </a:prstGeom>
          <a:noFill/>
          <a:ln w="19050">
            <a:solidFill>
              <a:srgbClr val="CC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00" name="Line 12"/>
          <p:cNvSpPr>
            <a:spLocks noChangeShapeType="1"/>
          </p:cNvSpPr>
          <p:nvPr/>
        </p:nvSpPr>
        <p:spPr bwMode="auto">
          <a:xfrm flipH="1">
            <a:off x="1371600" y="5105400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01" name="Text Box 13"/>
          <p:cNvSpPr txBox="1">
            <a:spLocks noChangeArrowheads="1"/>
          </p:cNvSpPr>
          <p:nvPr/>
        </p:nvSpPr>
        <p:spPr bwMode="auto">
          <a:xfrm>
            <a:off x="990600" y="5105400"/>
            <a:ext cx="3561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 dirty="0"/>
              <a:t>2</a:t>
            </a:r>
            <a:r>
              <a:rPr lang="el-GR" sz="1400" b="0" dirty="0">
                <a:cs typeface="Times New Roman" pitchFamily="18" charset="0"/>
              </a:rPr>
              <a:t>γ</a:t>
            </a:r>
            <a:endParaRPr lang="el-GR" sz="1400" b="0" dirty="0">
              <a:cs typeface="Arial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835025" y="1454150"/>
            <a:ext cx="1646238" cy="350838"/>
            <a:chOff x="2107" y="2640"/>
            <a:chExt cx="1864" cy="397"/>
          </a:xfrm>
        </p:grpSpPr>
        <p:sp>
          <p:nvSpPr>
            <p:cNvPr id="165903" name="Freeform 15"/>
            <p:cNvSpPr>
              <a:spLocks/>
            </p:cNvSpPr>
            <p:nvPr/>
          </p:nvSpPr>
          <p:spPr bwMode="auto">
            <a:xfrm>
              <a:off x="2107" y="2640"/>
              <a:ext cx="1864" cy="397"/>
            </a:xfrm>
            <a:custGeom>
              <a:avLst/>
              <a:gdLst/>
              <a:ahLst/>
              <a:cxnLst>
                <a:cxn ang="0">
                  <a:pos x="893" y="392"/>
                </a:cxn>
                <a:cxn ang="0">
                  <a:pos x="1757" y="392"/>
                </a:cxn>
                <a:cxn ang="0">
                  <a:pos x="1819" y="390"/>
                </a:cxn>
                <a:cxn ang="0">
                  <a:pos x="1862" y="344"/>
                </a:cxn>
                <a:cxn ang="0">
                  <a:pos x="1805" y="248"/>
                </a:cxn>
                <a:cxn ang="0">
                  <a:pos x="1517" y="152"/>
                </a:cxn>
                <a:cxn ang="0">
                  <a:pos x="1229" y="8"/>
                </a:cxn>
                <a:cxn ang="0">
                  <a:pos x="845" y="200"/>
                </a:cxn>
                <a:cxn ang="0">
                  <a:pos x="221" y="344"/>
                </a:cxn>
                <a:cxn ang="0">
                  <a:pos x="140" y="360"/>
                </a:cxn>
                <a:cxn ang="0">
                  <a:pos x="125" y="392"/>
                </a:cxn>
                <a:cxn ang="0">
                  <a:pos x="893" y="392"/>
                </a:cxn>
              </a:cxnLst>
              <a:rect l="0" t="0" r="r" b="b"/>
              <a:pathLst>
                <a:path w="1864" h="397">
                  <a:moveTo>
                    <a:pt x="893" y="392"/>
                  </a:moveTo>
                  <a:cubicBezTo>
                    <a:pt x="1165" y="392"/>
                    <a:pt x="1603" y="392"/>
                    <a:pt x="1757" y="392"/>
                  </a:cubicBezTo>
                  <a:cubicBezTo>
                    <a:pt x="1793" y="393"/>
                    <a:pt x="1779" y="391"/>
                    <a:pt x="1819" y="390"/>
                  </a:cubicBezTo>
                  <a:cubicBezTo>
                    <a:pt x="1849" y="377"/>
                    <a:pt x="1864" y="368"/>
                    <a:pt x="1862" y="344"/>
                  </a:cubicBezTo>
                  <a:cubicBezTo>
                    <a:pt x="1860" y="320"/>
                    <a:pt x="1863" y="280"/>
                    <a:pt x="1805" y="248"/>
                  </a:cubicBezTo>
                  <a:cubicBezTo>
                    <a:pt x="1747" y="216"/>
                    <a:pt x="1613" y="192"/>
                    <a:pt x="1517" y="152"/>
                  </a:cubicBezTo>
                  <a:cubicBezTo>
                    <a:pt x="1421" y="112"/>
                    <a:pt x="1341" y="0"/>
                    <a:pt x="1229" y="8"/>
                  </a:cubicBezTo>
                  <a:cubicBezTo>
                    <a:pt x="1117" y="16"/>
                    <a:pt x="1013" y="144"/>
                    <a:pt x="845" y="200"/>
                  </a:cubicBezTo>
                  <a:cubicBezTo>
                    <a:pt x="677" y="256"/>
                    <a:pt x="338" y="317"/>
                    <a:pt x="221" y="344"/>
                  </a:cubicBezTo>
                  <a:cubicBezTo>
                    <a:pt x="193" y="350"/>
                    <a:pt x="176" y="351"/>
                    <a:pt x="140" y="360"/>
                  </a:cubicBezTo>
                  <a:cubicBezTo>
                    <a:pt x="124" y="368"/>
                    <a:pt x="0" y="387"/>
                    <a:pt x="125" y="392"/>
                  </a:cubicBezTo>
                  <a:cubicBezTo>
                    <a:pt x="250" y="397"/>
                    <a:pt x="621" y="392"/>
                    <a:pt x="893" y="39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5904" name="Oval 16"/>
            <p:cNvSpPr>
              <a:spLocks noChangeArrowheads="1"/>
            </p:cNvSpPr>
            <p:nvPr/>
          </p:nvSpPr>
          <p:spPr bwMode="auto">
            <a:xfrm>
              <a:off x="3072" y="2736"/>
              <a:ext cx="480" cy="24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5905" name="AutoShape 17"/>
          <p:cNvSpPr>
            <a:spLocks noChangeArrowheads="1"/>
          </p:cNvSpPr>
          <p:nvPr/>
        </p:nvSpPr>
        <p:spPr bwMode="auto">
          <a:xfrm>
            <a:off x="1431925" y="1454150"/>
            <a:ext cx="466725" cy="466725"/>
          </a:xfrm>
          <a:prstGeom prst="sun">
            <a:avLst>
              <a:gd name="adj" fmla="val 37500"/>
            </a:avLst>
          </a:prstGeom>
          <a:solidFill>
            <a:srgbClr val="A50021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5906" name="Text Box 18"/>
          <p:cNvSpPr txBox="1">
            <a:spLocks noChangeArrowheads="1"/>
          </p:cNvSpPr>
          <p:nvPr/>
        </p:nvSpPr>
        <p:spPr bwMode="auto">
          <a:xfrm>
            <a:off x="685800" y="1219200"/>
            <a:ext cx="8066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 dirty="0"/>
              <a:t>(</a:t>
            </a:r>
            <a:r>
              <a:rPr lang="en-US" sz="1600" b="0" i="1" dirty="0"/>
              <a:t>x</a:t>
            </a:r>
            <a:r>
              <a:rPr lang="en-US" sz="1600" b="0" dirty="0"/>
              <a:t>, </a:t>
            </a:r>
            <a:r>
              <a:rPr lang="en-US" sz="1600" b="0" i="1" dirty="0"/>
              <a:t>y</a:t>
            </a:r>
            <a:r>
              <a:rPr lang="en-US" sz="1600" b="0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z</a:t>
            </a:r>
            <a:r>
              <a:rPr lang="en-US" sz="1600" b="0" dirty="0"/>
              <a:t>)</a:t>
            </a:r>
          </a:p>
        </p:txBody>
      </p:sp>
      <p:pic>
        <p:nvPicPr>
          <p:cNvPr id="165910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4006850"/>
            <a:ext cx="6762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911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4695825"/>
            <a:ext cx="676275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912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0400" y="5383213"/>
            <a:ext cx="6762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913" name="Picture 2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0400" y="3319463"/>
            <a:ext cx="676275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914" name="Picture 2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0400" y="2630488"/>
            <a:ext cx="6762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4022725" y="2743200"/>
            <a:ext cx="5357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400</a:t>
            </a: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4022725" y="3468688"/>
            <a:ext cx="5357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200</a:t>
            </a: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4022725" y="41544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0</a:t>
            </a: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4022725" y="4840288"/>
            <a:ext cx="606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-200</a:t>
            </a:r>
          </a:p>
        </p:txBody>
      </p:sp>
      <p:sp>
        <p:nvSpPr>
          <p:cNvPr id="165919" name="Text Box 31"/>
          <p:cNvSpPr txBox="1">
            <a:spLocks noChangeArrowheads="1"/>
          </p:cNvSpPr>
          <p:nvPr/>
        </p:nvSpPr>
        <p:spPr bwMode="auto">
          <a:xfrm>
            <a:off x="4038600" y="5562600"/>
            <a:ext cx="606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-400</a:t>
            </a:r>
          </a:p>
        </p:txBody>
      </p:sp>
      <p:sp>
        <p:nvSpPr>
          <p:cNvPr id="165920" name="Text Box 32"/>
          <p:cNvSpPr txBox="1">
            <a:spLocks noChangeArrowheads="1"/>
          </p:cNvSpPr>
          <p:nvPr/>
        </p:nvSpPr>
        <p:spPr bwMode="auto">
          <a:xfrm>
            <a:off x="3946525" y="2133600"/>
            <a:ext cx="7761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z (nm)</a:t>
            </a:r>
          </a:p>
        </p:txBody>
      </p:sp>
      <p:sp>
        <p:nvSpPr>
          <p:cNvPr id="165921" name="Line 33"/>
          <p:cNvSpPr>
            <a:spLocks noChangeShapeType="1"/>
          </p:cNvSpPr>
          <p:nvPr/>
        </p:nvSpPr>
        <p:spPr bwMode="auto">
          <a:xfrm flipH="1">
            <a:off x="1295400" y="5105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 flipV="1">
            <a:off x="2133600" y="3733800"/>
            <a:ext cx="9906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23" name="Line 35"/>
          <p:cNvSpPr>
            <a:spLocks noChangeShapeType="1"/>
          </p:cNvSpPr>
          <p:nvPr/>
        </p:nvSpPr>
        <p:spPr bwMode="auto">
          <a:xfrm flipV="1">
            <a:off x="2133600" y="4419600"/>
            <a:ext cx="990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24" name="Line 36"/>
          <p:cNvSpPr>
            <a:spLocks noChangeShapeType="1"/>
          </p:cNvSpPr>
          <p:nvPr/>
        </p:nvSpPr>
        <p:spPr bwMode="auto">
          <a:xfrm flipV="1">
            <a:off x="2133600" y="51054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25" name="AutoShape 37"/>
          <p:cNvSpPr>
            <a:spLocks noChangeArrowheads="1"/>
          </p:cNvSpPr>
          <p:nvPr/>
        </p:nvSpPr>
        <p:spPr bwMode="auto">
          <a:xfrm>
            <a:off x="1431925" y="1524000"/>
            <a:ext cx="466725" cy="466725"/>
          </a:xfrm>
          <a:prstGeom prst="sun">
            <a:avLst>
              <a:gd name="adj" fmla="val 37500"/>
            </a:avLst>
          </a:prstGeom>
          <a:solidFill>
            <a:srgbClr val="A50021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5926" name="AutoShape 38"/>
          <p:cNvSpPr>
            <a:spLocks noChangeArrowheads="1"/>
          </p:cNvSpPr>
          <p:nvPr/>
        </p:nvSpPr>
        <p:spPr bwMode="auto">
          <a:xfrm>
            <a:off x="1431925" y="1371600"/>
            <a:ext cx="466725" cy="466725"/>
          </a:xfrm>
          <a:prstGeom prst="sun">
            <a:avLst>
              <a:gd name="adj" fmla="val 37500"/>
            </a:avLst>
          </a:prstGeom>
          <a:solidFill>
            <a:srgbClr val="A50021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5927" name="Line 39"/>
          <p:cNvSpPr>
            <a:spLocks noChangeShapeType="1"/>
          </p:cNvSpPr>
          <p:nvPr/>
        </p:nvSpPr>
        <p:spPr bwMode="auto">
          <a:xfrm>
            <a:off x="1670050" y="1598613"/>
            <a:ext cx="234950" cy="4587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28" name="Line 40"/>
          <p:cNvSpPr>
            <a:spLocks noChangeShapeType="1"/>
          </p:cNvSpPr>
          <p:nvPr/>
        </p:nvSpPr>
        <p:spPr bwMode="auto">
          <a:xfrm>
            <a:off x="1670050" y="1760538"/>
            <a:ext cx="234950" cy="2968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29" name="Line 41"/>
          <p:cNvSpPr>
            <a:spLocks noChangeShapeType="1"/>
          </p:cNvSpPr>
          <p:nvPr/>
        </p:nvSpPr>
        <p:spPr bwMode="auto">
          <a:xfrm flipH="1">
            <a:off x="1447800" y="1603375"/>
            <a:ext cx="219075" cy="4540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0" name="Line 42"/>
          <p:cNvSpPr>
            <a:spLocks noChangeShapeType="1"/>
          </p:cNvSpPr>
          <p:nvPr/>
        </p:nvSpPr>
        <p:spPr bwMode="auto">
          <a:xfrm flipH="1">
            <a:off x="1447800" y="1757363"/>
            <a:ext cx="219075" cy="3000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1" name="Line 43"/>
          <p:cNvSpPr>
            <a:spLocks noChangeShapeType="1"/>
          </p:cNvSpPr>
          <p:nvPr/>
        </p:nvSpPr>
        <p:spPr bwMode="auto">
          <a:xfrm>
            <a:off x="1295400" y="4114800"/>
            <a:ext cx="457200" cy="1371600"/>
          </a:xfrm>
          <a:prstGeom prst="line">
            <a:avLst/>
          </a:prstGeom>
          <a:noFill/>
          <a:ln w="19050">
            <a:solidFill>
              <a:srgbClr val="CC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2" name="Line 44"/>
          <p:cNvSpPr>
            <a:spLocks noChangeShapeType="1"/>
          </p:cNvSpPr>
          <p:nvPr/>
        </p:nvSpPr>
        <p:spPr bwMode="auto">
          <a:xfrm>
            <a:off x="1295400" y="4114800"/>
            <a:ext cx="228600" cy="13716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3" name="Line 45"/>
          <p:cNvSpPr>
            <a:spLocks noChangeShapeType="1"/>
          </p:cNvSpPr>
          <p:nvPr/>
        </p:nvSpPr>
        <p:spPr bwMode="auto">
          <a:xfrm flipH="1">
            <a:off x="1600200" y="4114800"/>
            <a:ext cx="457200" cy="1371600"/>
          </a:xfrm>
          <a:prstGeom prst="line">
            <a:avLst/>
          </a:prstGeom>
          <a:noFill/>
          <a:ln w="19050">
            <a:solidFill>
              <a:srgbClr val="CC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4" name="Line 46"/>
          <p:cNvSpPr>
            <a:spLocks noChangeShapeType="1"/>
          </p:cNvSpPr>
          <p:nvPr/>
        </p:nvSpPr>
        <p:spPr bwMode="auto">
          <a:xfrm flipH="1">
            <a:off x="1828800" y="4114800"/>
            <a:ext cx="228600" cy="13716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5" name="Line 47"/>
          <p:cNvSpPr>
            <a:spLocks noChangeShapeType="1"/>
          </p:cNvSpPr>
          <p:nvPr/>
        </p:nvSpPr>
        <p:spPr bwMode="auto">
          <a:xfrm>
            <a:off x="1295400" y="4114800"/>
            <a:ext cx="304800" cy="13716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6" name="Line 48"/>
          <p:cNvSpPr>
            <a:spLocks noChangeShapeType="1"/>
          </p:cNvSpPr>
          <p:nvPr/>
        </p:nvSpPr>
        <p:spPr bwMode="auto">
          <a:xfrm flipH="1">
            <a:off x="1752600" y="4114800"/>
            <a:ext cx="304800" cy="13716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7" name="Line 49"/>
          <p:cNvSpPr>
            <a:spLocks noChangeShapeType="1"/>
          </p:cNvSpPr>
          <p:nvPr/>
        </p:nvSpPr>
        <p:spPr bwMode="auto">
          <a:xfrm>
            <a:off x="1295400" y="4114800"/>
            <a:ext cx="381000" cy="1371600"/>
          </a:xfrm>
          <a:prstGeom prst="line">
            <a:avLst/>
          </a:prstGeom>
          <a:noFill/>
          <a:ln w="19050">
            <a:solidFill>
              <a:srgbClr val="CC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8" name="Line 50"/>
          <p:cNvSpPr>
            <a:spLocks noChangeShapeType="1"/>
          </p:cNvSpPr>
          <p:nvPr/>
        </p:nvSpPr>
        <p:spPr bwMode="auto">
          <a:xfrm flipH="1">
            <a:off x="1676400" y="4114800"/>
            <a:ext cx="381000" cy="1371600"/>
          </a:xfrm>
          <a:prstGeom prst="line">
            <a:avLst/>
          </a:prstGeom>
          <a:noFill/>
          <a:ln w="19050">
            <a:solidFill>
              <a:srgbClr val="CC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39" name="Line 51"/>
          <p:cNvSpPr>
            <a:spLocks noChangeShapeType="1"/>
          </p:cNvSpPr>
          <p:nvPr/>
        </p:nvSpPr>
        <p:spPr bwMode="auto">
          <a:xfrm flipH="1">
            <a:off x="1447800" y="1687513"/>
            <a:ext cx="217488" cy="3698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40" name="Line 52"/>
          <p:cNvSpPr>
            <a:spLocks noChangeShapeType="1"/>
          </p:cNvSpPr>
          <p:nvPr/>
        </p:nvSpPr>
        <p:spPr bwMode="auto">
          <a:xfrm>
            <a:off x="1665288" y="1687513"/>
            <a:ext cx="239712" cy="3698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5941" name="Oval 53"/>
          <p:cNvSpPr>
            <a:spLocks noChangeArrowheads="1"/>
          </p:cNvSpPr>
          <p:nvPr/>
        </p:nvSpPr>
        <p:spPr bwMode="auto">
          <a:xfrm>
            <a:off x="965200" y="4067175"/>
            <a:ext cx="1400175" cy="115888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965200" y="2038350"/>
            <a:ext cx="1400175" cy="933450"/>
            <a:chOff x="3552" y="1392"/>
            <a:chExt cx="528" cy="384"/>
          </a:xfrm>
        </p:grpSpPr>
        <p:sp>
          <p:nvSpPr>
            <p:cNvPr id="165943" name="AutoShape 55"/>
            <p:cNvSpPr>
              <a:spLocks noChangeArrowheads="1"/>
            </p:cNvSpPr>
            <p:nvPr/>
          </p:nvSpPr>
          <p:spPr bwMode="auto">
            <a:xfrm flipV="1">
              <a:off x="3552" y="1392"/>
              <a:ext cx="528" cy="9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8F8F8">
                    <a:gamma/>
                    <a:shade val="30196"/>
                    <a:invGamma/>
                  </a:srgbClr>
                </a:gs>
                <a:gs pos="100000">
                  <a:srgbClr val="F8F8F8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44" name="Rectangle 56"/>
            <p:cNvSpPr>
              <a:spLocks noChangeArrowheads="1"/>
            </p:cNvSpPr>
            <p:nvPr/>
          </p:nvSpPr>
          <p:spPr bwMode="auto">
            <a:xfrm>
              <a:off x="3552" y="1488"/>
              <a:ext cx="528" cy="288"/>
            </a:xfrm>
            <a:prstGeom prst="rect">
              <a:avLst/>
            </a:prstGeom>
            <a:gradFill rotWithShape="1">
              <a:gsLst>
                <a:gs pos="0">
                  <a:srgbClr val="F8F8F8">
                    <a:gamma/>
                    <a:shade val="30196"/>
                    <a:invGamma/>
                  </a:srgbClr>
                </a:gs>
                <a:gs pos="100000">
                  <a:srgbClr val="F8F8F8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5945" name="Rectangle 57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86800" cy="685800"/>
          </a:xfrm>
        </p:spPr>
        <p:txBody>
          <a:bodyPr/>
          <a:lstStyle/>
          <a:p>
            <a:r>
              <a:rPr lang="en-US" sz="3200" dirty="0"/>
              <a:t>3D </a:t>
            </a:r>
            <a:r>
              <a:rPr lang="en-US" sz="3200" dirty="0" smtClean="0"/>
              <a:t>Imaging: </a:t>
            </a:r>
            <a:r>
              <a:rPr lang="en-US" sz="3200" dirty="0"/>
              <a:t>Localization in the </a:t>
            </a:r>
            <a:r>
              <a:rPr lang="en-US" sz="3200" dirty="0" smtClean="0"/>
              <a:t>Third Dimension</a:t>
            </a:r>
            <a:endParaRPr lang="en-US" sz="3200" dirty="0"/>
          </a:p>
        </p:txBody>
      </p:sp>
      <p:sp>
        <p:nvSpPr>
          <p:cNvPr id="165955" name="Text Box 67"/>
          <p:cNvSpPr txBox="1">
            <a:spLocks noChangeArrowheads="1"/>
          </p:cNvSpPr>
          <p:nvPr/>
        </p:nvSpPr>
        <p:spPr bwMode="auto">
          <a:xfrm>
            <a:off x="6248400" y="1066800"/>
            <a:ext cx="913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In focus</a:t>
            </a:r>
          </a:p>
        </p:txBody>
      </p:sp>
      <p:sp>
        <p:nvSpPr>
          <p:cNvPr id="165956" name="Line 68"/>
          <p:cNvSpPr>
            <a:spLocks noChangeShapeType="1"/>
          </p:cNvSpPr>
          <p:nvPr/>
        </p:nvSpPr>
        <p:spPr bwMode="auto">
          <a:xfrm>
            <a:off x="5257800" y="15240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65959" name="Picture 7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21438" y="1828800"/>
            <a:ext cx="7207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961" name="Picture 7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86425" y="1828800"/>
            <a:ext cx="719138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962" name="Picture 7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953000" y="1828800"/>
            <a:ext cx="719138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963" name="Picture 7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56450" y="1828800"/>
            <a:ext cx="719138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964" name="Picture 7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91463" y="1828800"/>
            <a:ext cx="7191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5968" name="Line 80"/>
          <p:cNvSpPr>
            <a:spLocks noChangeShapeType="1"/>
          </p:cNvSpPr>
          <p:nvPr/>
        </p:nvSpPr>
        <p:spPr bwMode="auto">
          <a:xfrm>
            <a:off x="6781800" y="144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" name="Text Box 18"/>
          <p:cNvSpPr txBox="1">
            <a:spLocks noChangeArrowheads="1"/>
          </p:cNvSpPr>
          <p:nvPr/>
        </p:nvSpPr>
        <p:spPr bwMode="auto">
          <a:xfrm>
            <a:off x="685800" y="1295400"/>
            <a:ext cx="5870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 dirty="0"/>
              <a:t>(</a:t>
            </a:r>
            <a:r>
              <a:rPr lang="en-US" sz="1600" b="0" i="1" dirty="0"/>
              <a:t>x</a:t>
            </a:r>
            <a:r>
              <a:rPr lang="en-US" sz="1600" b="0" dirty="0"/>
              <a:t>, </a:t>
            </a:r>
            <a:r>
              <a:rPr lang="en-US" sz="1600" b="0" i="1" dirty="0" smtClean="0"/>
              <a:t>y</a:t>
            </a:r>
            <a:r>
              <a:rPr lang="en-US" sz="1600" b="0" dirty="0" smtClean="0"/>
              <a:t>)</a:t>
            </a:r>
            <a:endParaRPr lang="en-US" sz="1600" b="0" dirty="0"/>
          </a:p>
        </p:txBody>
      </p:sp>
      <p:sp>
        <p:nvSpPr>
          <p:cNvPr id="66" name="Text Box 12"/>
          <p:cNvSpPr txBox="1">
            <a:spLocks noChangeArrowheads="1"/>
          </p:cNvSpPr>
          <p:nvPr/>
        </p:nvSpPr>
        <p:spPr bwMode="auto">
          <a:xfrm>
            <a:off x="152400" y="6474023"/>
            <a:ext cx="3276600" cy="307777"/>
          </a:xfrm>
          <a:prstGeom prst="rect">
            <a:avLst/>
          </a:prstGeom>
          <a:solidFill>
            <a:schemeClr val="bg1">
              <a:alpha val="74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/>
              <a:t>Huang, </a:t>
            </a:r>
            <a:r>
              <a:rPr lang="en-US" sz="1400" b="0" dirty="0" smtClean="0"/>
              <a:t>et al., </a:t>
            </a:r>
            <a:r>
              <a:rPr lang="en-US" sz="1400" b="0" i="1" dirty="0" smtClean="0"/>
              <a:t>Science</a:t>
            </a:r>
            <a:r>
              <a:rPr lang="en-US" sz="1400" b="0" dirty="0"/>
              <a:t>, </a:t>
            </a:r>
            <a:r>
              <a:rPr lang="en-US" sz="1400" b="0" dirty="0" smtClean="0"/>
              <a:t>2008</a:t>
            </a:r>
            <a:endParaRPr lang="en-US" sz="1400" b="0" dirty="0"/>
          </a:p>
        </p:txBody>
      </p:sp>
      <p:pic>
        <p:nvPicPr>
          <p:cNvPr id="68" name="Calibration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 cstate="print"/>
          <a:stretch>
            <a:fillRect/>
          </a:stretch>
        </p:blipFill>
        <p:spPr>
          <a:xfrm>
            <a:off x="5410200" y="3200400"/>
            <a:ext cx="2895600" cy="28956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TextBox 68"/>
          <p:cNvSpPr txBox="1"/>
          <p:nvPr/>
        </p:nvSpPr>
        <p:spPr>
          <a:xfrm>
            <a:off x="5410200" y="2819400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z = -600 to 600 nm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9" dur="10234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4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video>
              <p:cMediaNode>
                <p:cTn id="15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video>
          </p:childTnLst>
        </p:cTn>
      </p:par>
    </p:tnLst>
    <p:bldLst>
      <p:bldP spid="165893" grpId="0" animBg="1"/>
      <p:bldP spid="165894" grpId="0" animBg="1"/>
      <p:bldP spid="165896" grpId="0" animBg="1"/>
      <p:bldP spid="165898" grpId="0" animBg="1"/>
      <p:bldP spid="165898" grpId="1" animBg="1"/>
      <p:bldP spid="165899" grpId="0" animBg="1"/>
      <p:bldP spid="165899" grpId="1" animBg="1"/>
      <p:bldP spid="165900" grpId="0" animBg="1"/>
      <p:bldP spid="165901" grpId="0"/>
      <p:bldP spid="165905" grpId="0" animBg="1"/>
      <p:bldP spid="165905" grpId="1" animBg="1"/>
      <p:bldP spid="165906" grpId="0"/>
      <p:bldP spid="165915" grpId="0"/>
      <p:bldP spid="165916" grpId="0"/>
      <p:bldP spid="165917" grpId="0"/>
      <p:bldP spid="165918" grpId="0"/>
      <p:bldP spid="165919" grpId="0"/>
      <p:bldP spid="165920" grpId="0"/>
      <p:bldP spid="165921" grpId="0" animBg="1"/>
      <p:bldP spid="165922" grpId="0" animBg="1"/>
      <p:bldP spid="165922" grpId="1" animBg="1"/>
      <p:bldP spid="165923" grpId="0" animBg="1"/>
      <p:bldP spid="165923" grpId="1" animBg="1"/>
      <p:bldP spid="165924" grpId="0" animBg="1"/>
      <p:bldP spid="165924" grpId="1" animBg="1"/>
      <p:bldP spid="165925" grpId="0" animBg="1"/>
      <p:bldP spid="165926" grpId="0" animBg="1"/>
      <p:bldP spid="165927" grpId="0" animBg="1"/>
      <p:bldP spid="165928" grpId="0" animBg="1"/>
      <p:bldP spid="165929" grpId="0" animBg="1"/>
      <p:bldP spid="165930" grpId="0" animBg="1"/>
      <p:bldP spid="165931" grpId="0" animBg="1"/>
      <p:bldP spid="165931" grpId="1" animBg="1"/>
      <p:bldP spid="165932" grpId="0" animBg="1"/>
      <p:bldP spid="165933" grpId="0" animBg="1"/>
      <p:bldP spid="165933" grpId="1" animBg="1"/>
      <p:bldP spid="165934" grpId="0" animBg="1"/>
      <p:bldP spid="165935" grpId="0" animBg="1"/>
      <p:bldP spid="165935" grpId="1" animBg="1"/>
      <p:bldP spid="165936" grpId="0" animBg="1"/>
      <p:bldP spid="165936" grpId="1" animBg="1"/>
      <p:bldP spid="165937" grpId="0" animBg="1"/>
      <p:bldP spid="165938" grpId="0" animBg="1"/>
      <p:bldP spid="165939" grpId="0" animBg="1"/>
      <p:bldP spid="165939" grpId="1" animBg="1"/>
      <p:bldP spid="165940" grpId="0" animBg="1"/>
      <p:bldP spid="165940" grpId="1" animBg="1"/>
      <p:bldP spid="165955" grpId="0"/>
      <p:bldP spid="165956" grpId="0" animBg="1"/>
      <p:bldP spid="165968" grpId="0" animBg="1"/>
      <p:bldP spid="65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17" name="Picture 33" descr="MT full F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 descr="D:\Walking\Re\Presentations\2008.07.31 Yale\070813\MT 3D Larg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228600" y="1905000"/>
            <a:ext cx="609600" cy="609600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92" name="Line 8"/>
          <p:cNvSpPr>
            <a:spLocks noChangeShapeType="1"/>
          </p:cNvSpPr>
          <p:nvPr/>
        </p:nvSpPr>
        <p:spPr bwMode="auto">
          <a:xfrm flipV="1">
            <a:off x="838200" y="1447800"/>
            <a:ext cx="1981200" cy="457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993" name="Line 9"/>
          <p:cNvSpPr>
            <a:spLocks noChangeShapeType="1"/>
          </p:cNvSpPr>
          <p:nvPr/>
        </p:nvSpPr>
        <p:spPr bwMode="auto">
          <a:xfrm>
            <a:off x="838200" y="2514600"/>
            <a:ext cx="1981200" cy="2743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7239000" y="5646738"/>
            <a:ext cx="7184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5 </a:t>
            </a:r>
            <a:r>
              <a:rPr lang="el-GR" sz="2000" b="0" dirty="0">
                <a:solidFill>
                  <a:schemeClr val="bg1"/>
                </a:solidFill>
                <a:cs typeface="Arial" charset="0"/>
              </a:rPr>
              <a:t>μ</a:t>
            </a:r>
            <a:r>
              <a:rPr lang="en-US" sz="2000" b="0" dirty="0">
                <a:solidFill>
                  <a:schemeClr val="bg1"/>
                </a:solidFill>
                <a:cs typeface="Arial" charset="0"/>
              </a:rPr>
              <a:t>m</a:t>
            </a:r>
            <a:endParaRPr lang="el-GR" sz="2000" b="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70013" name="Text Box 29"/>
          <p:cNvSpPr txBox="1">
            <a:spLocks noChangeArrowheads="1"/>
          </p:cNvSpPr>
          <p:nvPr/>
        </p:nvSpPr>
        <p:spPr bwMode="auto">
          <a:xfrm>
            <a:off x="152400" y="6264275"/>
            <a:ext cx="2590800" cy="523220"/>
          </a:xfrm>
          <a:prstGeom prst="rect">
            <a:avLst/>
          </a:prstGeom>
          <a:solidFill>
            <a:schemeClr val="tx1">
              <a:alpha val="74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>
                <a:solidFill>
                  <a:schemeClr val="bg1"/>
                </a:solidFill>
              </a:rPr>
              <a:t>Huang, Wang, Bates and Zhuang,</a:t>
            </a:r>
            <a:br>
              <a:rPr lang="en-US" sz="1400" b="0" dirty="0">
                <a:solidFill>
                  <a:schemeClr val="bg1"/>
                </a:solidFill>
              </a:rPr>
            </a:br>
            <a:r>
              <a:rPr lang="en-US" sz="1400" b="0" i="1" dirty="0">
                <a:solidFill>
                  <a:schemeClr val="bg1"/>
                </a:solidFill>
              </a:rPr>
              <a:t>Science</a:t>
            </a:r>
            <a:r>
              <a:rPr lang="en-US" sz="1400" b="0" dirty="0">
                <a:solidFill>
                  <a:schemeClr val="bg1"/>
                </a:solidFill>
              </a:rPr>
              <a:t>, </a:t>
            </a:r>
            <a:r>
              <a:rPr lang="en-US" sz="1400" b="0" dirty="0" smtClean="0">
                <a:solidFill>
                  <a:schemeClr val="bg1"/>
                </a:solidFill>
              </a:rPr>
              <a:t>2008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70016" name="Line 32"/>
          <p:cNvSpPr>
            <a:spLocks noChangeShapeType="1"/>
          </p:cNvSpPr>
          <p:nvPr/>
        </p:nvSpPr>
        <p:spPr bwMode="auto">
          <a:xfrm>
            <a:off x="7110413" y="6142038"/>
            <a:ext cx="112712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4648200" y="5334000"/>
            <a:ext cx="1981200" cy="457200"/>
            <a:chOff x="2832" y="3648"/>
            <a:chExt cx="1248" cy="288"/>
          </a:xfrm>
        </p:grpSpPr>
        <p:sp>
          <p:nvSpPr>
            <p:cNvPr id="170019" name="Rectangle 35"/>
            <p:cNvSpPr>
              <a:spLocks noChangeArrowheads="1"/>
            </p:cNvSpPr>
            <p:nvPr/>
          </p:nvSpPr>
          <p:spPr bwMode="auto">
            <a:xfrm>
              <a:off x="2832" y="3648"/>
              <a:ext cx="1248" cy="288"/>
            </a:xfrm>
            <a:prstGeom prst="rect">
              <a:avLst/>
            </a:prstGeom>
            <a:solidFill>
              <a:schemeClr val="tx1">
                <a:alpha val="74001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18" name="Text Box 34"/>
            <p:cNvSpPr txBox="1">
              <a:spLocks noChangeArrowheads="1"/>
            </p:cNvSpPr>
            <p:nvPr/>
          </p:nvSpPr>
          <p:spPr bwMode="auto">
            <a:xfrm>
              <a:off x="2870" y="3683"/>
              <a:ext cx="104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b="0" dirty="0">
                  <a:solidFill>
                    <a:schemeClr val="bg1"/>
                  </a:solidFill>
                </a:rPr>
                <a:t>Scale bar: </a:t>
              </a:r>
              <a:r>
                <a:rPr lang="en-US" sz="1600" b="0" dirty="0" smtClean="0">
                  <a:solidFill>
                    <a:schemeClr val="bg1"/>
                  </a:solidFill>
                </a:rPr>
                <a:t>200 </a:t>
              </a:r>
              <a:r>
                <a:rPr lang="en-US" sz="1600" b="0" dirty="0">
                  <a:solidFill>
                    <a:schemeClr val="bg1"/>
                  </a:solidFill>
                </a:rPr>
                <a:t>nm</a:t>
              </a:r>
            </a:p>
          </p:txBody>
        </p:sp>
      </p:grp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51000"/>
            </a:schemeClr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3D Imaging of  the Microtubule Network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" name="Group 26"/>
          <p:cNvGrpSpPr/>
          <p:nvPr/>
        </p:nvGrpSpPr>
        <p:grpSpPr>
          <a:xfrm>
            <a:off x="7620000" y="1066800"/>
            <a:ext cx="1144589" cy="2579688"/>
            <a:chOff x="7694611" y="925512"/>
            <a:chExt cx="1144589" cy="2579688"/>
          </a:xfrm>
        </p:grpSpPr>
        <p:sp>
          <p:nvSpPr>
            <p:cNvPr id="169998" name="Line 14"/>
            <p:cNvSpPr>
              <a:spLocks noChangeShapeType="1"/>
            </p:cNvSpPr>
            <p:nvPr/>
          </p:nvSpPr>
          <p:spPr bwMode="auto">
            <a:xfrm>
              <a:off x="8228012" y="2389187"/>
              <a:ext cx="152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9999" name="Line 15"/>
            <p:cNvSpPr>
              <a:spLocks noChangeShapeType="1"/>
            </p:cNvSpPr>
            <p:nvPr/>
          </p:nvSpPr>
          <p:spPr bwMode="auto">
            <a:xfrm>
              <a:off x="8228012" y="3303587"/>
              <a:ext cx="152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05" name="Line 21"/>
            <p:cNvSpPr>
              <a:spLocks noChangeShapeType="1"/>
            </p:cNvSpPr>
            <p:nvPr/>
          </p:nvSpPr>
          <p:spPr bwMode="auto">
            <a:xfrm>
              <a:off x="8228012" y="1474787"/>
              <a:ext cx="152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07" name="Text Box 23"/>
            <p:cNvSpPr txBox="1">
              <a:spLocks noChangeArrowheads="1"/>
            </p:cNvSpPr>
            <p:nvPr/>
          </p:nvSpPr>
          <p:spPr bwMode="auto">
            <a:xfrm>
              <a:off x="7999411" y="925512"/>
              <a:ext cx="839789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</a:rPr>
                <a:t>z (nm)</a:t>
              </a:r>
              <a:endParaRPr lang="el-GR" sz="2000" b="0" dirty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170009" name="Text Box 25"/>
            <p:cNvSpPr txBox="1">
              <a:spLocks noChangeArrowheads="1"/>
            </p:cNvSpPr>
            <p:nvPr/>
          </p:nvSpPr>
          <p:spPr bwMode="auto">
            <a:xfrm>
              <a:off x="7727949" y="2232025"/>
              <a:ext cx="5349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300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70010" name="Text Box 26"/>
            <p:cNvSpPr txBox="1">
              <a:spLocks noChangeArrowheads="1"/>
            </p:cNvSpPr>
            <p:nvPr/>
          </p:nvSpPr>
          <p:spPr bwMode="auto">
            <a:xfrm>
              <a:off x="7961311" y="3135312"/>
              <a:ext cx="3016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0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70011" name="Text Box 27"/>
            <p:cNvSpPr txBox="1">
              <a:spLocks noChangeArrowheads="1"/>
            </p:cNvSpPr>
            <p:nvPr/>
          </p:nvSpPr>
          <p:spPr bwMode="auto">
            <a:xfrm>
              <a:off x="7694611" y="1303337"/>
              <a:ext cx="5349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600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pic>
          <p:nvPicPr>
            <p:cNvPr id="25" name="Picture 21"/>
            <p:cNvPicPr>
              <a:picLocks noChangeAspect="1" noChangeArrowheads="1"/>
            </p:cNvPicPr>
            <p:nvPr/>
          </p:nvPicPr>
          <p:blipFill>
            <a:blip r:embed="rId7" cstate="print"/>
            <a:srcRect b="52593"/>
            <a:stretch>
              <a:fillRect/>
            </a:stretch>
          </p:blipFill>
          <p:spPr bwMode="auto">
            <a:xfrm rot="16200000">
              <a:off x="7467600" y="2209800"/>
              <a:ext cx="2057400" cy="3810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4" name="MT 3D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95600" y="1447800"/>
            <a:ext cx="3810000" cy="38100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5529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5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169989" grpId="0" animBg="1"/>
      <p:bldP spid="169992" grpId="0" animBg="1"/>
      <p:bldP spid="16999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alking\Re\Presentations\2008.07.31 Yale\070813\MT 3D Lar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7239000" y="5646738"/>
            <a:ext cx="7184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5 </a:t>
            </a:r>
            <a:r>
              <a:rPr lang="el-GR" sz="2000" b="0" dirty="0">
                <a:solidFill>
                  <a:schemeClr val="bg1"/>
                </a:solidFill>
                <a:cs typeface="Arial" charset="0"/>
              </a:rPr>
              <a:t>μ</a:t>
            </a:r>
            <a:r>
              <a:rPr lang="en-US" sz="2000" b="0" dirty="0">
                <a:solidFill>
                  <a:schemeClr val="bg1"/>
                </a:solidFill>
                <a:cs typeface="Arial" charset="0"/>
              </a:rPr>
              <a:t>m</a:t>
            </a:r>
            <a:endParaRPr lang="el-GR" sz="2000" b="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70013" name="Text Box 29"/>
          <p:cNvSpPr txBox="1">
            <a:spLocks noChangeArrowheads="1"/>
          </p:cNvSpPr>
          <p:nvPr/>
        </p:nvSpPr>
        <p:spPr bwMode="auto">
          <a:xfrm>
            <a:off x="152400" y="6264275"/>
            <a:ext cx="2590800" cy="523220"/>
          </a:xfrm>
          <a:prstGeom prst="rect">
            <a:avLst/>
          </a:prstGeom>
          <a:solidFill>
            <a:schemeClr val="tx1">
              <a:alpha val="74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>
                <a:solidFill>
                  <a:schemeClr val="bg1"/>
                </a:solidFill>
              </a:rPr>
              <a:t>Huang, Wang, Bates and Zhuang,</a:t>
            </a:r>
            <a:br>
              <a:rPr lang="en-US" sz="1400" b="0" dirty="0">
                <a:solidFill>
                  <a:schemeClr val="bg1"/>
                </a:solidFill>
              </a:rPr>
            </a:br>
            <a:r>
              <a:rPr lang="en-US" sz="1400" b="0" i="1" dirty="0">
                <a:solidFill>
                  <a:schemeClr val="bg1"/>
                </a:solidFill>
              </a:rPr>
              <a:t>Science</a:t>
            </a:r>
            <a:r>
              <a:rPr lang="en-US" sz="1400" b="0" dirty="0">
                <a:solidFill>
                  <a:schemeClr val="bg1"/>
                </a:solidFill>
              </a:rPr>
              <a:t>, </a:t>
            </a:r>
            <a:r>
              <a:rPr lang="en-US" sz="1400" b="0" dirty="0" smtClean="0">
                <a:solidFill>
                  <a:schemeClr val="bg1"/>
                </a:solidFill>
              </a:rPr>
              <a:t>2008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70016" name="Line 32"/>
          <p:cNvSpPr>
            <a:spLocks noChangeShapeType="1"/>
          </p:cNvSpPr>
          <p:nvPr/>
        </p:nvSpPr>
        <p:spPr bwMode="auto">
          <a:xfrm>
            <a:off x="7110413" y="6142038"/>
            <a:ext cx="112712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30"/>
          <p:cNvGrpSpPr/>
          <p:nvPr/>
        </p:nvGrpSpPr>
        <p:grpSpPr>
          <a:xfrm>
            <a:off x="457200" y="1981200"/>
            <a:ext cx="7086600" cy="3200400"/>
            <a:chOff x="457200" y="1981200"/>
            <a:chExt cx="7086600" cy="3200400"/>
          </a:xfrm>
        </p:grpSpPr>
        <p:sp>
          <p:nvSpPr>
            <p:cNvPr id="30" name="Rectangle 29"/>
            <p:cNvSpPr/>
            <p:nvPr/>
          </p:nvSpPr>
          <p:spPr>
            <a:xfrm>
              <a:off x="457200" y="1981200"/>
              <a:ext cx="7086600" cy="32004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" y="2514600"/>
              <a:ext cx="6810375" cy="260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533400" y="2057400"/>
              <a:ext cx="2551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Small, isolated clusters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57400" y="266700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22 nm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67200" y="266700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28 nm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77000" y="266700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55 nm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3D Imaging of  the Microtubule Network</a:t>
            </a:r>
            <a:endParaRPr lang="en-US" dirty="0"/>
          </a:p>
        </p:txBody>
      </p:sp>
      <p:grpSp>
        <p:nvGrpSpPr>
          <p:cNvPr id="3" name="Group 26"/>
          <p:cNvGrpSpPr/>
          <p:nvPr/>
        </p:nvGrpSpPr>
        <p:grpSpPr>
          <a:xfrm>
            <a:off x="7620000" y="1066800"/>
            <a:ext cx="1144589" cy="2579688"/>
            <a:chOff x="7694611" y="925512"/>
            <a:chExt cx="1144589" cy="2579688"/>
          </a:xfrm>
        </p:grpSpPr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8228012" y="2389187"/>
              <a:ext cx="152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5"/>
            <p:cNvSpPr>
              <a:spLocks noChangeShapeType="1"/>
            </p:cNvSpPr>
            <p:nvPr/>
          </p:nvSpPr>
          <p:spPr bwMode="auto">
            <a:xfrm>
              <a:off x="8228012" y="3303587"/>
              <a:ext cx="152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1"/>
            <p:cNvSpPr>
              <a:spLocks noChangeShapeType="1"/>
            </p:cNvSpPr>
            <p:nvPr/>
          </p:nvSpPr>
          <p:spPr bwMode="auto">
            <a:xfrm>
              <a:off x="8228012" y="1474787"/>
              <a:ext cx="152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3"/>
            <p:cNvSpPr txBox="1">
              <a:spLocks noChangeArrowheads="1"/>
            </p:cNvSpPr>
            <p:nvPr/>
          </p:nvSpPr>
          <p:spPr bwMode="auto">
            <a:xfrm>
              <a:off x="7999411" y="925512"/>
              <a:ext cx="839789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</a:rPr>
                <a:t>z (nm)</a:t>
              </a:r>
              <a:endParaRPr lang="el-GR" sz="2000" b="0" dirty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36" name="Text Box 25"/>
            <p:cNvSpPr txBox="1">
              <a:spLocks noChangeArrowheads="1"/>
            </p:cNvSpPr>
            <p:nvPr/>
          </p:nvSpPr>
          <p:spPr bwMode="auto">
            <a:xfrm>
              <a:off x="7727949" y="2232025"/>
              <a:ext cx="5349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300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 Box 26"/>
            <p:cNvSpPr txBox="1">
              <a:spLocks noChangeArrowheads="1"/>
            </p:cNvSpPr>
            <p:nvPr/>
          </p:nvSpPr>
          <p:spPr bwMode="auto">
            <a:xfrm>
              <a:off x="7961311" y="3135312"/>
              <a:ext cx="3016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0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 Box 27"/>
            <p:cNvSpPr txBox="1">
              <a:spLocks noChangeArrowheads="1"/>
            </p:cNvSpPr>
            <p:nvPr/>
          </p:nvSpPr>
          <p:spPr bwMode="auto">
            <a:xfrm>
              <a:off x="7694611" y="1303337"/>
              <a:ext cx="53498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600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1"/>
            <p:cNvPicPr>
              <a:picLocks noChangeAspect="1" noChangeArrowheads="1"/>
            </p:cNvPicPr>
            <p:nvPr/>
          </p:nvPicPr>
          <p:blipFill>
            <a:blip r:embed="rId5" cstate="print"/>
            <a:srcRect b="52593"/>
            <a:stretch>
              <a:fillRect/>
            </a:stretch>
          </p:blipFill>
          <p:spPr bwMode="auto">
            <a:xfrm rot="16200000">
              <a:off x="7467600" y="2209800"/>
              <a:ext cx="2057400" cy="3810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Rectangle 24"/>
          <p:cNvSpPr/>
          <p:nvPr/>
        </p:nvSpPr>
        <p:spPr>
          <a:xfrm>
            <a:off x="1266913" y="2590800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FWHM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3D localization method</a:t>
            </a:r>
            <a:endParaRPr 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81000" y="1804988"/>
            <a:ext cx="2684463" cy="115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"/>
          <p:cNvSpPr>
            <a:spLocks noChangeShapeType="1"/>
          </p:cNvSpPr>
          <p:nvPr/>
        </p:nvSpPr>
        <p:spPr bwMode="auto">
          <a:xfrm>
            <a:off x="1295400" y="2971800"/>
            <a:ext cx="0" cy="11430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2057400" y="2971800"/>
            <a:ext cx="0" cy="11430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1295400" y="4114800"/>
            <a:ext cx="381000" cy="13716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>
            <a:off x="1676400" y="4114800"/>
            <a:ext cx="381000" cy="13716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041400" y="5486400"/>
            <a:ext cx="1244600" cy="6286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EMCCD</a:t>
            </a:r>
          </a:p>
        </p:txBody>
      </p:sp>
      <p:grpSp>
        <p:nvGrpSpPr>
          <p:cNvPr id="24" name="Group 14"/>
          <p:cNvGrpSpPr>
            <a:grpSpLocks/>
          </p:cNvGrpSpPr>
          <p:nvPr/>
        </p:nvGrpSpPr>
        <p:grpSpPr bwMode="auto">
          <a:xfrm>
            <a:off x="835025" y="1454150"/>
            <a:ext cx="1646238" cy="350838"/>
            <a:chOff x="2107" y="2640"/>
            <a:chExt cx="1864" cy="397"/>
          </a:xfrm>
        </p:grpSpPr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2107" y="2640"/>
              <a:ext cx="1864" cy="397"/>
            </a:xfrm>
            <a:custGeom>
              <a:avLst/>
              <a:gdLst/>
              <a:ahLst/>
              <a:cxnLst>
                <a:cxn ang="0">
                  <a:pos x="893" y="392"/>
                </a:cxn>
                <a:cxn ang="0">
                  <a:pos x="1757" y="392"/>
                </a:cxn>
                <a:cxn ang="0">
                  <a:pos x="1819" y="390"/>
                </a:cxn>
                <a:cxn ang="0">
                  <a:pos x="1862" y="344"/>
                </a:cxn>
                <a:cxn ang="0">
                  <a:pos x="1805" y="248"/>
                </a:cxn>
                <a:cxn ang="0">
                  <a:pos x="1517" y="152"/>
                </a:cxn>
                <a:cxn ang="0">
                  <a:pos x="1229" y="8"/>
                </a:cxn>
                <a:cxn ang="0">
                  <a:pos x="845" y="200"/>
                </a:cxn>
                <a:cxn ang="0">
                  <a:pos x="221" y="344"/>
                </a:cxn>
                <a:cxn ang="0">
                  <a:pos x="140" y="360"/>
                </a:cxn>
                <a:cxn ang="0">
                  <a:pos x="125" y="392"/>
                </a:cxn>
                <a:cxn ang="0">
                  <a:pos x="893" y="392"/>
                </a:cxn>
              </a:cxnLst>
              <a:rect l="0" t="0" r="r" b="b"/>
              <a:pathLst>
                <a:path w="1864" h="397">
                  <a:moveTo>
                    <a:pt x="893" y="392"/>
                  </a:moveTo>
                  <a:cubicBezTo>
                    <a:pt x="1165" y="392"/>
                    <a:pt x="1603" y="392"/>
                    <a:pt x="1757" y="392"/>
                  </a:cubicBezTo>
                  <a:cubicBezTo>
                    <a:pt x="1793" y="393"/>
                    <a:pt x="1779" y="391"/>
                    <a:pt x="1819" y="390"/>
                  </a:cubicBezTo>
                  <a:cubicBezTo>
                    <a:pt x="1849" y="377"/>
                    <a:pt x="1864" y="368"/>
                    <a:pt x="1862" y="344"/>
                  </a:cubicBezTo>
                  <a:cubicBezTo>
                    <a:pt x="1860" y="320"/>
                    <a:pt x="1863" y="280"/>
                    <a:pt x="1805" y="248"/>
                  </a:cubicBezTo>
                  <a:cubicBezTo>
                    <a:pt x="1747" y="216"/>
                    <a:pt x="1613" y="192"/>
                    <a:pt x="1517" y="152"/>
                  </a:cubicBezTo>
                  <a:cubicBezTo>
                    <a:pt x="1421" y="112"/>
                    <a:pt x="1341" y="0"/>
                    <a:pt x="1229" y="8"/>
                  </a:cubicBezTo>
                  <a:cubicBezTo>
                    <a:pt x="1117" y="16"/>
                    <a:pt x="1013" y="144"/>
                    <a:pt x="845" y="200"/>
                  </a:cubicBezTo>
                  <a:cubicBezTo>
                    <a:pt x="677" y="256"/>
                    <a:pt x="338" y="317"/>
                    <a:pt x="221" y="344"/>
                  </a:cubicBezTo>
                  <a:cubicBezTo>
                    <a:pt x="193" y="350"/>
                    <a:pt x="176" y="351"/>
                    <a:pt x="140" y="360"/>
                  </a:cubicBezTo>
                  <a:cubicBezTo>
                    <a:pt x="124" y="368"/>
                    <a:pt x="0" y="387"/>
                    <a:pt x="125" y="392"/>
                  </a:cubicBezTo>
                  <a:cubicBezTo>
                    <a:pt x="250" y="397"/>
                    <a:pt x="621" y="392"/>
                    <a:pt x="893" y="39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3072" y="2736"/>
              <a:ext cx="480" cy="24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685800" y="1219200"/>
            <a:ext cx="8066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 dirty="0"/>
              <a:t>(</a:t>
            </a:r>
            <a:r>
              <a:rPr lang="en-US" sz="1600" b="0" i="1" dirty="0"/>
              <a:t>x</a:t>
            </a:r>
            <a:r>
              <a:rPr lang="en-US" sz="1600" b="0" dirty="0"/>
              <a:t>, </a:t>
            </a:r>
            <a:r>
              <a:rPr lang="en-US" sz="1600" b="0" i="1" dirty="0"/>
              <a:t>y</a:t>
            </a:r>
            <a:r>
              <a:rPr lang="en-US" sz="1600" b="0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z</a:t>
            </a:r>
            <a:r>
              <a:rPr lang="en-US" sz="1600" b="0" dirty="0"/>
              <a:t>)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3886200" y="1447800"/>
            <a:ext cx="4495800" cy="1055132"/>
            <a:chOff x="3886200" y="1828800"/>
            <a:chExt cx="4495800" cy="1055132"/>
          </a:xfrm>
        </p:grpSpPr>
        <p:pic>
          <p:nvPicPr>
            <p:cNvPr id="29" name="Picture 2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81725" y="1828800"/>
              <a:ext cx="676275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2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9725" y="1828800"/>
              <a:ext cx="676275" cy="67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2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57725" y="1828800"/>
              <a:ext cx="676275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2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43725" y="1828800"/>
              <a:ext cx="676275" cy="6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2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705725" y="1828800"/>
              <a:ext cx="676275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Text Box 27"/>
            <p:cNvSpPr txBox="1">
              <a:spLocks noChangeArrowheads="1"/>
            </p:cNvSpPr>
            <p:nvPr/>
          </p:nvSpPr>
          <p:spPr bwMode="auto">
            <a:xfrm>
              <a:off x="7781925" y="2514600"/>
              <a:ext cx="5357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/>
                <a:t>400</a:t>
              </a:r>
            </a:p>
          </p:txBody>
        </p:sp>
        <p:sp>
          <p:nvSpPr>
            <p:cNvPr id="35" name="Text Box 28"/>
            <p:cNvSpPr txBox="1">
              <a:spLocks noChangeArrowheads="1"/>
            </p:cNvSpPr>
            <p:nvPr/>
          </p:nvSpPr>
          <p:spPr bwMode="auto">
            <a:xfrm>
              <a:off x="7010400" y="2503487"/>
              <a:ext cx="5357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/>
                <a:t>200</a:t>
              </a:r>
            </a:p>
          </p:txBody>
        </p:sp>
        <p:sp>
          <p:nvSpPr>
            <p:cNvPr id="36" name="Text Box 29"/>
            <p:cNvSpPr txBox="1">
              <a:spLocks noChangeArrowheads="1"/>
            </p:cNvSpPr>
            <p:nvPr/>
          </p:nvSpPr>
          <p:spPr bwMode="auto">
            <a:xfrm>
              <a:off x="6334125" y="2514600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/>
                <a:t>0</a:t>
              </a:r>
            </a:p>
          </p:txBody>
        </p:sp>
        <p:sp>
          <p:nvSpPr>
            <p:cNvPr id="37" name="Text Box 30"/>
            <p:cNvSpPr txBox="1">
              <a:spLocks noChangeArrowheads="1"/>
            </p:cNvSpPr>
            <p:nvPr/>
          </p:nvSpPr>
          <p:spPr bwMode="auto">
            <a:xfrm>
              <a:off x="5410200" y="2514600"/>
              <a:ext cx="6062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/>
                <a:t>-200</a:t>
              </a:r>
            </a:p>
          </p:txBody>
        </p:sp>
        <p:sp>
          <p:nvSpPr>
            <p:cNvPr id="38" name="Text Box 31"/>
            <p:cNvSpPr txBox="1">
              <a:spLocks noChangeArrowheads="1"/>
            </p:cNvSpPr>
            <p:nvPr/>
          </p:nvSpPr>
          <p:spPr bwMode="auto">
            <a:xfrm>
              <a:off x="4648200" y="2514600"/>
              <a:ext cx="6062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/>
                <a:t>-400</a:t>
              </a:r>
            </a:p>
          </p:txBody>
        </p:sp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3886200" y="2514600"/>
              <a:ext cx="7761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/>
                <a:t>z (nm)</a:t>
              </a:r>
            </a:p>
          </p:txBody>
        </p:sp>
      </p:grpSp>
      <p:sp>
        <p:nvSpPr>
          <p:cNvPr id="45" name="AutoShape 38"/>
          <p:cNvSpPr>
            <a:spLocks noChangeArrowheads="1"/>
          </p:cNvSpPr>
          <p:nvPr/>
        </p:nvSpPr>
        <p:spPr bwMode="auto">
          <a:xfrm>
            <a:off x="1431925" y="1371600"/>
            <a:ext cx="466725" cy="466725"/>
          </a:xfrm>
          <a:prstGeom prst="sun">
            <a:avLst>
              <a:gd name="adj" fmla="val 37500"/>
            </a:avLst>
          </a:prstGeom>
          <a:solidFill>
            <a:srgbClr val="A50021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39"/>
          <p:cNvSpPr>
            <a:spLocks noChangeShapeType="1"/>
          </p:cNvSpPr>
          <p:nvPr/>
        </p:nvSpPr>
        <p:spPr bwMode="auto">
          <a:xfrm>
            <a:off x="1670050" y="1598613"/>
            <a:ext cx="234950" cy="4587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Line 41"/>
          <p:cNvSpPr>
            <a:spLocks noChangeShapeType="1"/>
          </p:cNvSpPr>
          <p:nvPr/>
        </p:nvSpPr>
        <p:spPr bwMode="auto">
          <a:xfrm flipH="1">
            <a:off x="1447800" y="1603375"/>
            <a:ext cx="219075" cy="4540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6" name="Line 49"/>
          <p:cNvSpPr>
            <a:spLocks noChangeShapeType="1"/>
          </p:cNvSpPr>
          <p:nvPr/>
        </p:nvSpPr>
        <p:spPr bwMode="auto">
          <a:xfrm>
            <a:off x="1295400" y="4114800"/>
            <a:ext cx="381000" cy="1371600"/>
          </a:xfrm>
          <a:prstGeom prst="line">
            <a:avLst/>
          </a:prstGeom>
          <a:noFill/>
          <a:ln w="19050">
            <a:solidFill>
              <a:srgbClr val="CC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Oval 53"/>
          <p:cNvSpPr>
            <a:spLocks noChangeArrowheads="1"/>
          </p:cNvSpPr>
          <p:nvPr/>
        </p:nvSpPr>
        <p:spPr bwMode="auto">
          <a:xfrm>
            <a:off x="965200" y="4067175"/>
            <a:ext cx="1400175" cy="115888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" name="Group 54"/>
          <p:cNvGrpSpPr>
            <a:grpSpLocks/>
          </p:cNvGrpSpPr>
          <p:nvPr/>
        </p:nvGrpSpPr>
        <p:grpSpPr bwMode="auto">
          <a:xfrm>
            <a:off x="965200" y="2038350"/>
            <a:ext cx="1400175" cy="933450"/>
            <a:chOff x="3552" y="1392"/>
            <a:chExt cx="528" cy="384"/>
          </a:xfrm>
        </p:grpSpPr>
        <p:sp>
          <p:nvSpPr>
            <p:cNvPr id="62" name="AutoShape 55"/>
            <p:cNvSpPr>
              <a:spLocks noChangeArrowheads="1"/>
            </p:cNvSpPr>
            <p:nvPr/>
          </p:nvSpPr>
          <p:spPr bwMode="auto">
            <a:xfrm flipV="1">
              <a:off x="3552" y="1392"/>
              <a:ext cx="528" cy="9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8F8F8">
                    <a:gamma/>
                    <a:shade val="30196"/>
                    <a:invGamma/>
                  </a:srgbClr>
                </a:gs>
                <a:gs pos="100000">
                  <a:srgbClr val="F8F8F8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6"/>
            <p:cNvSpPr>
              <a:spLocks noChangeArrowheads="1"/>
            </p:cNvSpPr>
            <p:nvPr/>
          </p:nvSpPr>
          <p:spPr bwMode="auto">
            <a:xfrm>
              <a:off x="3552" y="1488"/>
              <a:ext cx="528" cy="288"/>
            </a:xfrm>
            <a:prstGeom prst="rect">
              <a:avLst/>
            </a:prstGeom>
            <a:gradFill rotWithShape="1">
              <a:gsLst>
                <a:gs pos="0">
                  <a:srgbClr val="F8F8F8">
                    <a:gamma/>
                    <a:shade val="30196"/>
                    <a:invGamma/>
                  </a:srgbClr>
                </a:gs>
                <a:gs pos="100000">
                  <a:srgbClr val="F8F8F8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Text Box 18"/>
          <p:cNvSpPr txBox="1">
            <a:spLocks noChangeArrowheads="1"/>
          </p:cNvSpPr>
          <p:nvPr/>
        </p:nvSpPr>
        <p:spPr bwMode="auto">
          <a:xfrm>
            <a:off x="685800" y="1295400"/>
            <a:ext cx="5870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 dirty="0"/>
              <a:t>(</a:t>
            </a:r>
            <a:r>
              <a:rPr lang="en-US" sz="1600" b="0" i="1" dirty="0"/>
              <a:t>x</a:t>
            </a:r>
            <a:r>
              <a:rPr lang="en-US" sz="1600" b="0" dirty="0"/>
              <a:t>, </a:t>
            </a:r>
            <a:r>
              <a:rPr lang="en-US" sz="1600" b="0" i="1" dirty="0" smtClean="0"/>
              <a:t>y</a:t>
            </a:r>
            <a:r>
              <a:rPr lang="en-US" sz="1600" b="0" dirty="0" smtClean="0"/>
              <a:t>)</a:t>
            </a:r>
            <a:endParaRPr lang="en-US" sz="1600" b="0" dirty="0"/>
          </a:p>
        </p:txBody>
      </p:sp>
      <p:sp>
        <p:nvSpPr>
          <p:cNvPr id="68" name="TextBox 67"/>
          <p:cNvSpPr txBox="1"/>
          <p:nvPr/>
        </p:nvSpPr>
        <p:spPr>
          <a:xfrm>
            <a:off x="3429000" y="990600"/>
            <a:ext cx="215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Astigmatic imaging</a:t>
            </a:r>
            <a:endParaRPr lang="en-US" sz="2000" dirty="0"/>
          </a:p>
        </p:txBody>
      </p:sp>
      <p:sp>
        <p:nvSpPr>
          <p:cNvPr id="69" name="TextBox 68"/>
          <p:cNvSpPr txBox="1"/>
          <p:nvPr/>
        </p:nvSpPr>
        <p:spPr>
          <a:xfrm>
            <a:off x="6705600" y="2438400"/>
            <a:ext cx="209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Huang et al., Science 2008</a:t>
            </a:r>
            <a:endParaRPr 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3429000" y="2762511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Bi-plane imaging</a:t>
            </a:r>
            <a:endParaRPr lang="en-US" sz="2000" dirty="0"/>
          </a:p>
        </p:txBody>
      </p:sp>
      <p:sp>
        <p:nvSpPr>
          <p:cNvPr id="71" name="TextBox 70"/>
          <p:cNvSpPr txBox="1"/>
          <p:nvPr/>
        </p:nvSpPr>
        <p:spPr>
          <a:xfrm>
            <a:off x="3429000" y="4572000"/>
            <a:ext cx="2110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Double-helical PSF</a:t>
            </a:r>
            <a:endParaRPr lang="en-US" sz="2000" dirty="0"/>
          </a:p>
        </p:txBody>
      </p:sp>
      <p:sp>
        <p:nvSpPr>
          <p:cNvPr id="72" name="TextBox 71"/>
          <p:cNvSpPr txBox="1"/>
          <p:nvPr/>
        </p:nvSpPr>
        <p:spPr>
          <a:xfrm>
            <a:off x="6429848" y="4343400"/>
            <a:ext cx="248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Juette</a:t>
            </a:r>
            <a:r>
              <a:rPr lang="en-US" sz="1400" dirty="0" smtClean="0"/>
              <a:t> et al., Nat Methods 2008</a:t>
            </a:r>
            <a:endParaRPr lang="en-US" sz="1400" dirty="0"/>
          </a:p>
        </p:txBody>
      </p:sp>
      <p:sp>
        <p:nvSpPr>
          <p:cNvPr id="73" name="Rectangle 9"/>
          <p:cNvSpPr>
            <a:spLocks noChangeArrowheads="1"/>
          </p:cNvSpPr>
          <p:nvPr/>
        </p:nvSpPr>
        <p:spPr bwMode="auto">
          <a:xfrm>
            <a:off x="1219200" y="5181600"/>
            <a:ext cx="1244600" cy="6286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EMCCD</a:t>
            </a:r>
          </a:p>
        </p:txBody>
      </p:sp>
      <p:sp>
        <p:nvSpPr>
          <p:cNvPr id="74" name="Freeform 8"/>
          <p:cNvSpPr>
            <a:spLocks/>
          </p:cNvSpPr>
          <p:nvPr/>
        </p:nvSpPr>
        <p:spPr bwMode="auto">
          <a:xfrm>
            <a:off x="965200" y="3686175"/>
            <a:ext cx="1400175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32" y="0"/>
              </a:cxn>
              <a:cxn ang="0">
                <a:pos x="816" y="144"/>
              </a:cxn>
              <a:cxn ang="0">
                <a:pos x="0" y="0"/>
              </a:cxn>
            </a:cxnLst>
            <a:rect l="0" t="0" r="r" b="b"/>
            <a:pathLst>
              <a:path w="1632" h="144">
                <a:moveTo>
                  <a:pt x="0" y="0"/>
                </a:moveTo>
                <a:cubicBezTo>
                  <a:pt x="0" y="0"/>
                  <a:pt x="1420" y="2"/>
                  <a:pt x="1632" y="0"/>
                </a:cubicBezTo>
                <a:cubicBezTo>
                  <a:pt x="1395" y="94"/>
                  <a:pt x="1088" y="144"/>
                  <a:pt x="816" y="144"/>
                </a:cubicBezTo>
                <a:cubicBezTo>
                  <a:pt x="544" y="144"/>
                  <a:pt x="231" y="88"/>
                  <a:pt x="0" y="0"/>
                </a:cubicBez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90600" y="3276600"/>
            <a:ext cx="1371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886200" y="5015110"/>
            <a:ext cx="4724403" cy="1142445"/>
            <a:chOff x="3886200" y="5015110"/>
            <a:chExt cx="4724403" cy="1142445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 r="38976"/>
            <a:stretch>
              <a:fillRect/>
            </a:stretch>
          </p:blipFill>
          <p:spPr bwMode="auto">
            <a:xfrm rot="16200000">
              <a:off x="6152501" y="3434610"/>
              <a:ext cx="877601" cy="4038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 Box 27"/>
            <p:cNvSpPr txBox="1">
              <a:spLocks noChangeArrowheads="1"/>
            </p:cNvSpPr>
            <p:nvPr/>
          </p:nvSpPr>
          <p:spPr bwMode="auto">
            <a:xfrm>
              <a:off x="7781925" y="5788223"/>
              <a:ext cx="6527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 smtClean="0"/>
                <a:t>1400</a:t>
              </a:r>
              <a:endParaRPr lang="en-US" b="0" dirty="0"/>
            </a:p>
          </p:txBody>
        </p:sp>
        <p:sp>
          <p:nvSpPr>
            <p:cNvPr id="79" name="Text Box 28"/>
            <p:cNvSpPr txBox="1">
              <a:spLocks noChangeArrowheads="1"/>
            </p:cNvSpPr>
            <p:nvPr/>
          </p:nvSpPr>
          <p:spPr bwMode="auto">
            <a:xfrm>
              <a:off x="7010400" y="5777110"/>
              <a:ext cx="5357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6</a:t>
              </a:r>
              <a:r>
                <a:rPr lang="en-US" b="0" dirty="0" smtClean="0"/>
                <a:t>00</a:t>
              </a:r>
              <a:endParaRPr lang="en-US" b="0" dirty="0"/>
            </a:p>
          </p:txBody>
        </p:sp>
        <p:sp>
          <p:nvSpPr>
            <p:cNvPr id="80" name="Text Box 29"/>
            <p:cNvSpPr txBox="1">
              <a:spLocks noChangeArrowheads="1"/>
            </p:cNvSpPr>
            <p:nvPr/>
          </p:nvSpPr>
          <p:spPr bwMode="auto">
            <a:xfrm>
              <a:off x="6334125" y="578822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/>
                <a:t>0</a:t>
              </a:r>
            </a:p>
          </p:txBody>
        </p:sp>
        <p:sp>
          <p:nvSpPr>
            <p:cNvPr id="81" name="Text Box 30"/>
            <p:cNvSpPr txBox="1">
              <a:spLocks noChangeArrowheads="1"/>
            </p:cNvSpPr>
            <p:nvPr/>
          </p:nvSpPr>
          <p:spPr bwMode="auto">
            <a:xfrm>
              <a:off x="5410200" y="5788223"/>
              <a:ext cx="6062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 smtClean="0"/>
                <a:t>-500</a:t>
              </a:r>
              <a:endParaRPr lang="en-US" b="0" dirty="0"/>
            </a:p>
          </p:txBody>
        </p:sp>
        <p:sp>
          <p:nvSpPr>
            <p:cNvPr id="82" name="Text Box 31"/>
            <p:cNvSpPr txBox="1">
              <a:spLocks noChangeArrowheads="1"/>
            </p:cNvSpPr>
            <p:nvPr/>
          </p:nvSpPr>
          <p:spPr bwMode="auto">
            <a:xfrm>
              <a:off x="4648200" y="5788223"/>
              <a:ext cx="6062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 smtClean="0"/>
                <a:t>-900</a:t>
              </a:r>
              <a:endParaRPr lang="en-US" b="0" dirty="0"/>
            </a:p>
          </p:txBody>
        </p:sp>
        <p:sp>
          <p:nvSpPr>
            <p:cNvPr id="83" name="Text Box 32"/>
            <p:cNvSpPr txBox="1">
              <a:spLocks noChangeArrowheads="1"/>
            </p:cNvSpPr>
            <p:nvPr/>
          </p:nvSpPr>
          <p:spPr bwMode="auto">
            <a:xfrm>
              <a:off x="3886200" y="5788223"/>
              <a:ext cx="7761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0" dirty="0"/>
                <a:t>z (nm)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6705600" y="6093023"/>
            <a:ext cx="1947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Pavani</a:t>
            </a:r>
            <a:r>
              <a:rPr lang="en-US" sz="1400" dirty="0" smtClean="0"/>
              <a:t> et al., PNAS 2009</a:t>
            </a:r>
            <a:endParaRPr lang="en-US" sz="1400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5105400" y="3143511"/>
            <a:ext cx="2514600" cy="1172872"/>
            <a:chOff x="5105400" y="3143511"/>
            <a:chExt cx="2514600" cy="1172872"/>
          </a:xfrm>
        </p:grpSpPr>
        <p:grpSp>
          <p:nvGrpSpPr>
            <p:cNvPr id="100" name="Group 99"/>
            <p:cNvGrpSpPr/>
            <p:nvPr/>
          </p:nvGrpSpPr>
          <p:grpSpPr>
            <a:xfrm>
              <a:off x="6392982" y="3143511"/>
              <a:ext cx="583869" cy="1172872"/>
              <a:chOff x="6426531" y="3143511"/>
              <a:chExt cx="583869" cy="1172872"/>
            </a:xfrm>
          </p:grpSpPr>
          <p:pic>
            <p:nvPicPr>
              <p:cNvPr id="90" name="Picture 75"/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426531" y="3143511"/>
                <a:ext cx="582583" cy="5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2" name="Picture 71"/>
              <p:cNvPicPr>
                <a:picLocks noChangeAspect="1" noChangeArrowheads="1"/>
              </p:cNvPicPr>
              <p:nvPr/>
            </p:nvPicPr>
            <p:blipFill>
              <a:blip r:embed="rId9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426531" y="3733800"/>
                <a:ext cx="583869" cy="5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99" name="Group 98"/>
            <p:cNvGrpSpPr/>
            <p:nvPr/>
          </p:nvGrpSpPr>
          <p:grpSpPr>
            <a:xfrm>
              <a:off x="5748548" y="3143511"/>
              <a:ext cx="583869" cy="1172872"/>
              <a:chOff x="5748468" y="3143511"/>
              <a:chExt cx="583869" cy="1172872"/>
            </a:xfrm>
          </p:grpSpPr>
          <p:pic>
            <p:nvPicPr>
              <p:cNvPr id="87" name="Picture 71"/>
              <p:cNvPicPr>
                <a:picLocks noChangeAspect="1" noChangeArrowheads="1"/>
              </p:cNvPicPr>
              <p:nvPr/>
            </p:nvPicPr>
            <p:blipFill>
              <a:blip r:embed="rId9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748468" y="3143511"/>
                <a:ext cx="583869" cy="5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3" name="Picture 73"/>
              <p:cNvPicPr>
                <a:picLocks noChangeAspect="1" noChangeArrowheads="1"/>
              </p:cNvPicPr>
              <p:nvPr/>
            </p:nvPicPr>
            <p:blipFill>
              <a:blip r:embed="rId10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748468" y="3733800"/>
                <a:ext cx="582583" cy="5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98" name="Group 97"/>
            <p:cNvGrpSpPr/>
            <p:nvPr/>
          </p:nvGrpSpPr>
          <p:grpSpPr>
            <a:xfrm>
              <a:off x="5105400" y="3143511"/>
              <a:ext cx="582583" cy="1172872"/>
              <a:chOff x="5105400" y="3143511"/>
              <a:chExt cx="582583" cy="1172872"/>
            </a:xfrm>
          </p:grpSpPr>
          <p:pic>
            <p:nvPicPr>
              <p:cNvPr id="88" name="Picture 73"/>
              <p:cNvPicPr>
                <a:picLocks noChangeAspect="1" noChangeArrowheads="1"/>
              </p:cNvPicPr>
              <p:nvPr/>
            </p:nvPicPr>
            <p:blipFill>
              <a:blip r:embed="rId10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105400" y="3143511"/>
                <a:ext cx="582583" cy="5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4" name="Picture 74"/>
              <p:cNvPicPr>
                <a:picLocks noChangeAspect="1" noChangeArrowheads="1"/>
              </p:cNvPicPr>
              <p:nvPr/>
            </p:nvPicPr>
            <p:blipFill>
              <a:blip r:embed="rId11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105400" y="3733800"/>
                <a:ext cx="582583" cy="5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7037417" y="3143511"/>
              <a:ext cx="582583" cy="1172872"/>
              <a:chOff x="7037417" y="3143511"/>
              <a:chExt cx="582583" cy="1172872"/>
            </a:xfrm>
          </p:grpSpPr>
          <p:pic>
            <p:nvPicPr>
              <p:cNvPr id="91" name="Picture 76"/>
              <p:cNvPicPr>
                <a:picLocks noChangeAspect="1" noChangeArrowheads="1"/>
              </p:cNvPicPr>
              <p:nvPr/>
            </p:nvPicPr>
            <p:blipFill>
              <a:blip r:embed="rId12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7037417" y="3143511"/>
                <a:ext cx="582582" cy="5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5" name="Picture 75"/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7037417" y="3733800"/>
                <a:ext cx="582583" cy="582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51467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4" grpId="0"/>
      <p:bldP spid="68" grpId="0"/>
      <p:bldP spid="69" grpId="0"/>
      <p:bldP spid="70" grpId="0"/>
      <p:bldP spid="71" grpId="0"/>
      <p:bldP spid="72" grpId="0"/>
      <p:bldP spid="73" grpId="0" animBg="1"/>
      <p:bldP spid="73" grpId="1" animBg="1"/>
      <p:bldP spid="74" grpId="0" animBg="1"/>
      <p:bldP spid="74" grpId="1" animBg="1"/>
      <p:bldP spid="75" grpId="0" animBg="1"/>
      <p:bldP spid="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Super-resolution by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two ideas: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Localization Microscopy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Single Molecule Switching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 dirty="0" smtClean="0"/>
              <a:t>The Resolution Limit in Light Microscopy</a:t>
            </a:r>
            <a:endParaRPr lang="en-US" dirty="0"/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838200" y="5334000"/>
            <a:ext cx="611455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>
              <a:buFontTx/>
              <a:buChar char="•"/>
            </a:pPr>
            <a:r>
              <a:rPr lang="en-US" sz="1800" dirty="0">
                <a:latin typeface="Chalkboard" charset="0"/>
              </a:rPr>
              <a:t>Image resolution improves with </a:t>
            </a:r>
            <a:r>
              <a:rPr lang="en-US" dirty="0">
                <a:latin typeface="Chalkboard" charset="0"/>
              </a:rPr>
              <a:t>Numerical Aperture (NA)</a:t>
            </a:r>
            <a:endParaRPr lang="en-US" dirty="0">
              <a:solidFill>
                <a:schemeClr val="tx2"/>
              </a:solidFill>
              <a:latin typeface="Chalkboard" charset="0"/>
              <a:sym typeface="Symbol" pitchFamily="18" charset="2"/>
            </a:endParaRPr>
          </a:p>
          <a:p>
            <a:pPr marL="169863" indent="-169863">
              <a:buFontTx/>
              <a:buChar char="•"/>
            </a:pPr>
            <a:endParaRPr lang="en-US" sz="1800" dirty="0">
              <a:latin typeface="Chalkboard" charset="0"/>
            </a:endParaRP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71688" name="Freeform 8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1193800" y="2593975"/>
            <a:ext cx="4508500" cy="1216025"/>
            <a:chOff x="1731" y="1502"/>
            <a:chExt cx="2840" cy="434"/>
          </a:xfrm>
        </p:grpSpPr>
        <p:sp>
          <p:nvSpPr>
            <p:cNvPr id="71691" name="Freeform 11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2" name="Freeform 12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693" name="Line 13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Line 14"/>
          <p:cNvSpPr>
            <a:spLocks noChangeShapeType="1"/>
          </p:cNvSpPr>
          <p:nvPr/>
        </p:nvSpPr>
        <p:spPr bwMode="auto">
          <a:xfrm rot="5400000">
            <a:off x="2195513" y="2460625"/>
            <a:ext cx="234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Line 15"/>
          <p:cNvSpPr>
            <a:spLocks noChangeShapeType="1"/>
          </p:cNvSpPr>
          <p:nvPr/>
        </p:nvSpPr>
        <p:spPr bwMode="auto">
          <a:xfrm rot="5400000">
            <a:off x="2186781" y="3923507"/>
            <a:ext cx="252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Freeform 16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7" name="Freeform 17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2" name="Rectangle 22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1716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828800"/>
            <a:ext cx="2741613" cy="2741613"/>
          </a:xfrm>
          <a:prstGeom prst="rect">
            <a:avLst/>
          </a:prstGeom>
          <a:noFill/>
        </p:spPr>
      </p:pic>
      <p:sp>
        <p:nvSpPr>
          <p:cNvPr id="71717" name="Rectangle 37"/>
          <p:cNvSpPr>
            <a:spLocks noChangeArrowheads="1"/>
          </p:cNvSpPr>
          <p:nvPr/>
        </p:nvSpPr>
        <p:spPr bwMode="auto">
          <a:xfrm>
            <a:off x="6781800" y="838200"/>
            <a:ext cx="1839913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(resolution)</a:t>
            </a:r>
          </a:p>
        </p:txBody>
      </p:sp>
      <p:sp>
        <p:nvSpPr>
          <p:cNvPr id="71718" name="Arc 38"/>
          <p:cNvSpPr>
            <a:spLocks/>
          </p:cNvSpPr>
          <p:nvPr/>
        </p:nvSpPr>
        <p:spPr bwMode="auto">
          <a:xfrm>
            <a:off x="1219200" y="3052763"/>
            <a:ext cx="195263" cy="149225"/>
          </a:xfrm>
          <a:custGeom>
            <a:avLst/>
            <a:gdLst>
              <a:gd name="G0" fmla="+- 0 0 0"/>
              <a:gd name="G1" fmla="+- 16530 0 0"/>
              <a:gd name="G2" fmla="+- 21600 0 0"/>
              <a:gd name="T0" fmla="*/ 13903 w 21600"/>
              <a:gd name="T1" fmla="*/ 0 h 16530"/>
              <a:gd name="T2" fmla="*/ 21600 w 21600"/>
              <a:gd name="T3" fmla="*/ 16530 h 16530"/>
              <a:gd name="T4" fmla="*/ 0 w 21600"/>
              <a:gd name="T5" fmla="*/ 16530 h 1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530" fill="none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</a:path>
              <a:path w="21600" h="16530" stroke="0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  <a:lnTo>
                  <a:pt x="0" y="1653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9" name="Rectangle 39"/>
          <p:cNvSpPr>
            <a:spLocks noChangeArrowheads="1"/>
          </p:cNvSpPr>
          <p:nvPr/>
        </p:nvSpPr>
        <p:spPr bwMode="auto">
          <a:xfrm>
            <a:off x="1357313" y="2859088"/>
            <a:ext cx="328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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71721" name="AutoShape 41"/>
          <p:cNvSpPr>
            <a:spLocks noChangeArrowheads="1"/>
          </p:cNvSpPr>
          <p:nvPr/>
        </p:nvSpPr>
        <p:spPr bwMode="auto">
          <a:xfrm>
            <a:off x="1095375" y="5926135"/>
            <a:ext cx="2051050" cy="508000"/>
          </a:xfrm>
          <a:prstGeom prst="roundRect">
            <a:avLst>
              <a:gd name="adj" fmla="val 16667"/>
            </a:avLst>
          </a:prstGeom>
          <a:solidFill>
            <a:srgbClr val="E8FA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/>
            <a:r>
              <a:rPr lang="en-US">
                <a:latin typeface="Helvetica Neue" charset="0"/>
              </a:rPr>
              <a:t>NA = n sin(</a:t>
            </a:r>
            <a:r>
              <a:rPr lang="en-US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</a:t>
            </a:r>
            <a:r>
              <a:rPr lang="en-US">
                <a:latin typeface="Helvetica Neue" charset="0"/>
              </a:rPr>
              <a:t>)</a:t>
            </a:r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4445000" y="5805485"/>
            <a:ext cx="35036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a"/>
            </a:pPr>
            <a:r>
              <a:rPr lang="en-US" sz="2000" dirty="0">
                <a:latin typeface="Chalkboard" charset="0"/>
              </a:rPr>
              <a:t> = light gathering angle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halkboard" charset="0"/>
              </a:rPr>
              <a:t>n = refractive index of sample</a:t>
            </a:r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3411538" y="5975348"/>
            <a:ext cx="946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 sz="2000">
                <a:latin typeface="Chalkboard" charset="0"/>
              </a:rPr>
              <a:t>where:</a:t>
            </a:r>
          </a:p>
        </p:txBody>
      </p:sp>
    </p:spTree>
    <p:extLst>
      <p:ext uri="{BB962C8B-B14F-4D97-AF65-F5344CB8AC3E}">
        <p14:creationId xmlns:p14="http://schemas.microsoft.com/office/powerpoint/2010/main" val="129029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Single-Molecule Switching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acronyms: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438400"/>
            <a:ext cx="16463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PALM</a:t>
            </a:r>
          </a:p>
          <a:p>
            <a:r>
              <a:rPr lang="en-US" sz="2400" dirty="0" smtClean="0"/>
              <a:t>FPALM</a:t>
            </a:r>
          </a:p>
          <a:p>
            <a:r>
              <a:rPr lang="en-US" sz="2400" dirty="0" smtClean="0"/>
              <a:t>STORM</a:t>
            </a:r>
          </a:p>
          <a:p>
            <a:r>
              <a:rPr lang="en-US" sz="2400" dirty="0" err="1" smtClean="0"/>
              <a:t>dSTORM</a:t>
            </a:r>
            <a:endParaRPr lang="en-US" sz="2400" dirty="0" smtClean="0"/>
          </a:p>
          <a:p>
            <a:r>
              <a:rPr lang="en-US" sz="2400" dirty="0" smtClean="0"/>
              <a:t>GSDIM</a:t>
            </a:r>
          </a:p>
          <a:p>
            <a:r>
              <a:rPr lang="en-US" sz="2400" dirty="0" smtClean="0"/>
              <a:t>PALMIRA</a:t>
            </a:r>
          </a:p>
          <a:p>
            <a:r>
              <a:rPr lang="en-US" sz="2400" dirty="0" smtClean="0"/>
              <a:t>SMACM</a:t>
            </a:r>
          </a:p>
          <a:p>
            <a:r>
              <a:rPr lang="en-US" sz="2400" dirty="0" smtClean="0"/>
              <a:t>PAINT</a:t>
            </a:r>
          </a:p>
          <a:p>
            <a:r>
              <a:rPr lang="en-US" sz="2400" dirty="0" smtClean="0"/>
              <a:t>SPRAIPAINT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2438400"/>
            <a:ext cx="1371600" cy="152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76600" y="3962400"/>
            <a:ext cx="1295400" cy="167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24400" y="2808238"/>
            <a:ext cx="3970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use single-molecule localization</a:t>
            </a:r>
          </a:p>
          <a:p>
            <a:endParaRPr lang="en-US" sz="2400" dirty="0"/>
          </a:p>
          <a:p>
            <a:r>
              <a:rPr lang="en-US" sz="2400" dirty="0" smtClean="0"/>
              <a:t>Main differences are how you switch the molecules on and off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81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Molecule Switching using Fluorescent 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636627"/>
          </a:xfrm>
        </p:spPr>
        <p:txBody>
          <a:bodyPr/>
          <a:lstStyle/>
          <a:p>
            <a:r>
              <a:rPr lang="en-US" dirty="0" err="1" smtClean="0"/>
              <a:t>Photoactivatible</a:t>
            </a:r>
            <a:r>
              <a:rPr lang="en-US" dirty="0" smtClean="0"/>
              <a:t> molecules: PA-GFP, PA-</a:t>
            </a:r>
            <a:r>
              <a:rPr lang="en-US" dirty="0" err="1" smtClean="0"/>
              <a:t>mCherry</a:t>
            </a:r>
            <a:r>
              <a:rPr lang="en-US" dirty="0" smtClean="0"/>
              <a:t>, PA-</a:t>
            </a:r>
            <a:r>
              <a:rPr lang="en-US" dirty="0" err="1" smtClean="0"/>
              <a:t>TagRFP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10668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PALM, FPALM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914400" y="3044309"/>
            <a:ext cx="12192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895600" y="2968109"/>
            <a:ext cx="1219200" cy="685800"/>
          </a:xfrm>
          <a:prstGeom prst="ellipse">
            <a:avLst/>
          </a:prstGeom>
          <a:solidFill>
            <a:srgbClr val="00FF00"/>
          </a:solidFill>
          <a:ln>
            <a:solidFill>
              <a:srgbClr val="15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rc 6"/>
          <p:cNvSpPr/>
          <p:nvPr/>
        </p:nvSpPr>
        <p:spPr>
          <a:xfrm>
            <a:off x="1752600" y="2844284"/>
            <a:ext cx="1524001" cy="381000"/>
          </a:xfrm>
          <a:prstGeom prst="arc">
            <a:avLst>
              <a:gd name="adj1" fmla="val 11506037"/>
              <a:gd name="adj2" fmla="val 20911081"/>
            </a:avLst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91803" y="2541627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405nm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381500"/>
            <a:ext cx="8229600" cy="63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Photoconvertible</a:t>
            </a:r>
            <a:r>
              <a:rPr lang="en-US" dirty="0" smtClean="0"/>
              <a:t> molecules: mEos2/3, PS-CFP2, </a:t>
            </a:r>
            <a:r>
              <a:rPr lang="en-US" dirty="0" err="1" smtClean="0"/>
              <a:t>PSmOrange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14400" y="5520809"/>
            <a:ext cx="1219200" cy="685800"/>
          </a:xfrm>
          <a:prstGeom prst="ellipse">
            <a:avLst/>
          </a:prstGeom>
          <a:solidFill>
            <a:srgbClr val="00FF00"/>
          </a:solidFill>
          <a:ln>
            <a:solidFill>
              <a:srgbClr val="15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Green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95600" y="5444609"/>
            <a:ext cx="1219200" cy="685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1752600" y="5320784"/>
            <a:ext cx="1524001" cy="381000"/>
          </a:xfrm>
          <a:prstGeom prst="arc">
            <a:avLst>
              <a:gd name="adj1" fmla="val 11506037"/>
              <a:gd name="adj2" fmla="val 20911081"/>
            </a:avLst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91803" y="5018127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405nm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6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for evaluating dyes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001963"/>
          </a:xfrm>
        </p:spPr>
        <p:txBody>
          <a:bodyPr/>
          <a:lstStyle/>
          <a:p>
            <a:r>
              <a:rPr lang="en-US" dirty="0" smtClean="0"/>
              <a:t>Number of photons emitted before bleaching / blinking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Contrast ratio – brightness of ON state relative to OFF state</a:t>
            </a:r>
            <a:endParaRPr lang="en-US" dirty="0"/>
          </a:p>
        </p:txBody>
      </p:sp>
      <p:pic>
        <p:nvPicPr>
          <p:cNvPr id="4" name="Picture 13" descr="http://latex.codecogs.com/gif.latex?\huge%20SEM%20=%20%7b\sigma%20\over%20\sqrt%20N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1990725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latex.codecogs.com/gif.latex?\huge%20D%20=%20%7bD_%7bdiffraction%7d%20\over%20\sqrt%7bN_%7bphotons%7d%7d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76550"/>
            <a:ext cx="262890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657600" y="3207544"/>
            <a:ext cx="762000" cy="28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Contrast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533400"/>
          </a:xfrm>
        </p:spPr>
        <p:txBody>
          <a:bodyPr/>
          <a:lstStyle/>
          <a:p>
            <a:r>
              <a:rPr lang="en-US" dirty="0" smtClean="0"/>
              <a:t>What if your OFF state isn’t completely off?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76300" y="1950482"/>
            <a:ext cx="12192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57500" y="1874282"/>
            <a:ext cx="1219200" cy="685800"/>
          </a:xfrm>
          <a:prstGeom prst="ellipse">
            <a:avLst/>
          </a:prstGeom>
          <a:solidFill>
            <a:srgbClr val="00FF00"/>
          </a:solidFill>
          <a:ln>
            <a:solidFill>
              <a:srgbClr val="15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1714500" y="1750457"/>
            <a:ext cx="1524001" cy="381000"/>
          </a:xfrm>
          <a:prstGeom prst="arc">
            <a:avLst>
              <a:gd name="adj1" fmla="val 11506037"/>
              <a:gd name="adj2" fmla="val 20911081"/>
            </a:avLst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3703" y="144780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405nm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76300" y="1950482"/>
            <a:ext cx="1219200" cy="685800"/>
          </a:xfrm>
          <a:prstGeom prst="ellipse">
            <a:avLst/>
          </a:prstGeom>
          <a:solidFill>
            <a:srgbClr val="B7FBBD"/>
          </a:solidFill>
          <a:ln>
            <a:solidFill>
              <a:srgbClr val="75D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OFF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8660" y="3865245"/>
            <a:ext cx="2667001" cy="1571625"/>
            <a:chOff x="708660" y="3865245"/>
            <a:chExt cx="2667001" cy="1571625"/>
          </a:xfrm>
        </p:grpSpPr>
        <p:sp>
          <p:nvSpPr>
            <p:cNvPr id="9" name="Oval 8"/>
            <p:cNvSpPr/>
            <p:nvPr/>
          </p:nvSpPr>
          <p:spPr>
            <a:xfrm>
              <a:off x="708660" y="40652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61060" y="42176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013460" y="43700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165860" y="45224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18260" y="46748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70660" y="48272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623060" y="49796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889761" y="38652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042161" y="40176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94561" y="41700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46961" y="43224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499361" y="44748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761" y="46272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04161" y="47796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413511" y="38652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565911" y="40176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718311" y="41700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23111" y="44748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175511" y="46272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27911" y="4779645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127761" y="40652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280161" y="42176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432561" y="43700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584961" y="45224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737361" y="46748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889761" y="48272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042161" y="4979670"/>
              <a:ext cx="571500" cy="457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870711" y="4322445"/>
              <a:ext cx="571500" cy="457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159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18659" y="3741420"/>
            <a:ext cx="2667001" cy="1571625"/>
            <a:chOff x="4518659" y="3741420"/>
            <a:chExt cx="2667001" cy="1571625"/>
          </a:xfrm>
        </p:grpSpPr>
        <p:sp>
          <p:nvSpPr>
            <p:cNvPr id="37" name="Oval 36"/>
            <p:cNvSpPr/>
            <p:nvPr/>
          </p:nvSpPr>
          <p:spPr>
            <a:xfrm>
              <a:off x="4518659" y="39414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71059" y="40938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23459" y="42462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975859" y="43986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128259" y="45510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80659" y="47034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33059" y="48558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699760" y="37414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852160" y="38938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004560" y="40462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156960" y="41986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309360" y="43510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461760" y="45034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614160" y="46558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223510" y="37414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375910" y="38938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528310" y="40462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80710" y="4198620"/>
              <a:ext cx="571500" cy="457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159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833110" y="43510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985510" y="45034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137910" y="4655820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937760" y="39414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090160" y="40938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42560" y="42462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394960" y="43986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547360" y="45510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699760" y="47034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852160" y="4855845"/>
              <a:ext cx="571500" cy="457200"/>
            </a:xfrm>
            <a:prstGeom prst="ellipse">
              <a:avLst/>
            </a:prstGeom>
            <a:solidFill>
              <a:srgbClr val="B7FBBD"/>
            </a:solidFill>
            <a:ln>
              <a:solidFill>
                <a:srgbClr val="75D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533400" y="56388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no longer distinguish single molecules above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8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Fluorescent Proteins for Single Molecule Switching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264126"/>
              </p:ext>
            </p:extLst>
          </p:nvPr>
        </p:nvGraphicFramePr>
        <p:xfrm>
          <a:off x="152400" y="1793176"/>
          <a:ext cx="8839200" cy="4302824"/>
        </p:xfrm>
        <a:graphic>
          <a:graphicData uri="http://schemas.openxmlformats.org/drawingml/2006/table">
            <a:tbl>
              <a:tblPr/>
              <a:tblGrid>
                <a:gridCol w="1473200"/>
                <a:gridCol w="1473200"/>
                <a:gridCol w="1473200"/>
                <a:gridCol w="1473200"/>
                <a:gridCol w="1473200"/>
                <a:gridCol w="1473200"/>
              </a:tblGrid>
              <a:tr h="7590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Protein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effectLst/>
                        </a:rPr>
                        <a:t>λ</a:t>
                      </a:r>
                      <a:r>
                        <a:rPr lang="en-US" sz="1600" dirty="0">
                          <a:effectLst/>
                        </a:rPr>
                        <a:t>ex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>
                          <a:effectLst/>
                        </a:rPr>
                        <a:t>λ</a:t>
                      </a:r>
                      <a:r>
                        <a:rPr lang="en-US" sz="1600">
                          <a:effectLst/>
                        </a:rPr>
                        <a:t>em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Contrast Ratio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Nphotons (median)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Notes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</a:tr>
              <a:tr h="445546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PS-CFP2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490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511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2000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260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Cyan-to-green</a:t>
                      </a:r>
                      <a:endParaRPr lang="en-US" sz="1600" dirty="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621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mGeos</a:t>
                      </a:r>
                      <a:r>
                        <a:rPr lang="en-US" sz="1600" dirty="0">
                          <a:effectLst/>
                        </a:rPr>
                        <a:t>-M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503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514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387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Reversibly </a:t>
                      </a:r>
                      <a:r>
                        <a:rPr lang="en-US" sz="1600" dirty="0" err="1" smtClean="0">
                          <a:effectLst/>
                        </a:rPr>
                        <a:t>photoactivatible</a:t>
                      </a:r>
                      <a:endParaRPr lang="en-US" sz="1600" dirty="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885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PATagRFP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562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596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540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500?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Photoactivatible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9371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PAmCherry</a:t>
                      </a:r>
                      <a:endParaRPr lang="en-US" sz="1600" dirty="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564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595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4000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348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Photoactivatible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8038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tdEos</a:t>
                      </a:r>
                      <a:endParaRPr lang="en-US" sz="1600" dirty="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569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581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499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Green-to-red</a:t>
                      </a:r>
                      <a:endParaRPr lang="en-US" sz="1600" dirty="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485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mEos2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573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584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379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Green-to-red</a:t>
                      </a:r>
                      <a:endParaRPr lang="en-US" sz="1600" dirty="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622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mEos3.2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572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580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482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Green-to-red</a:t>
                      </a:r>
                      <a:endParaRPr lang="en-US" sz="1600" dirty="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PSmOrange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631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662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10700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337</a:t>
                      </a: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Orange-to-far </a:t>
                      </a:r>
                      <a:r>
                        <a:rPr lang="en-US" sz="1600" dirty="0" smtClean="0">
                          <a:effectLst/>
                        </a:rPr>
                        <a:t>red</a:t>
                      </a:r>
                      <a:endParaRPr lang="en-US" sz="1600" dirty="0">
                        <a:effectLst/>
                      </a:endParaRPr>
                    </a:p>
                  </a:txBody>
                  <a:tcPr marL="17033" marR="17033" marT="17033" marB="17033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39375" y="6096000"/>
            <a:ext cx="574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table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nic.ucsf.edu/dokuwiki/doku.php?id=storm:fps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984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Multi-color and FPs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90600" y="1798082"/>
            <a:ext cx="12192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95600" y="1721882"/>
            <a:ext cx="1219200" cy="685800"/>
          </a:xfrm>
          <a:prstGeom prst="ellipse">
            <a:avLst/>
          </a:prstGeom>
          <a:solidFill>
            <a:srgbClr val="00FF00"/>
          </a:solidFill>
          <a:ln>
            <a:solidFill>
              <a:srgbClr val="15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1752600" y="1598057"/>
            <a:ext cx="1524001" cy="381000"/>
          </a:xfrm>
          <a:prstGeom prst="arc">
            <a:avLst>
              <a:gd name="adj1" fmla="val 11506037"/>
              <a:gd name="adj2" fmla="val 20911081"/>
            </a:avLst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91803" y="129540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405nm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90600" y="3573780"/>
            <a:ext cx="1219200" cy="685800"/>
          </a:xfrm>
          <a:prstGeom prst="ellipse">
            <a:avLst/>
          </a:prstGeom>
          <a:solidFill>
            <a:srgbClr val="00FF00"/>
          </a:solidFill>
          <a:ln>
            <a:solidFill>
              <a:srgbClr val="15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Green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895600" y="3497580"/>
            <a:ext cx="1219200" cy="685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1752600" y="3373755"/>
            <a:ext cx="1524001" cy="381000"/>
          </a:xfrm>
          <a:prstGeom prst="arc">
            <a:avLst>
              <a:gd name="adj1" fmla="val 11506037"/>
              <a:gd name="adj2" fmla="val 20911081"/>
            </a:avLst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91803" y="3071098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405nm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066800" y="5356384"/>
            <a:ext cx="12192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1866900" y="5156359"/>
            <a:ext cx="1524001" cy="381000"/>
          </a:xfrm>
          <a:prstGeom prst="arc">
            <a:avLst>
              <a:gd name="adj1" fmla="val 11506037"/>
              <a:gd name="adj2" fmla="val 20911081"/>
            </a:avLst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206103" y="485370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405nm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857500" y="5356384"/>
            <a:ext cx="1219200" cy="685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2542699"/>
            <a:ext cx="226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PA-GFP, </a:t>
            </a:r>
            <a:r>
              <a:rPr lang="en-US" dirty="0" err="1" smtClean="0"/>
              <a:t>mGeos</a:t>
            </a:r>
            <a:r>
              <a:rPr lang="en-US" dirty="0" smtClean="0"/>
              <a:t>-M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4400" y="4356616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mEos2/3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6194584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PA-</a:t>
            </a:r>
            <a:r>
              <a:rPr lang="en-US" dirty="0" err="1" smtClean="0"/>
              <a:t>TagRFP</a:t>
            </a:r>
            <a:r>
              <a:rPr lang="en-US" dirty="0" smtClean="0"/>
              <a:t>, PA-</a:t>
            </a:r>
            <a:r>
              <a:rPr lang="en-US" dirty="0" err="1" smtClean="0"/>
              <a:t>mCherry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870673" y="2825829"/>
            <a:ext cx="1219200" cy="685800"/>
          </a:xfrm>
          <a:prstGeom prst="ellipse">
            <a:avLst/>
          </a:prstGeom>
          <a:solidFill>
            <a:srgbClr val="00FF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Cyan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851873" y="2749629"/>
            <a:ext cx="1219200" cy="685800"/>
          </a:xfrm>
          <a:prstGeom prst="ellipse">
            <a:avLst/>
          </a:prstGeom>
          <a:solidFill>
            <a:srgbClr val="00FF00"/>
          </a:solidFill>
          <a:ln>
            <a:solidFill>
              <a:srgbClr val="15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Green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c 21"/>
          <p:cNvSpPr/>
          <p:nvPr/>
        </p:nvSpPr>
        <p:spPr>
          <a:xfrm>
            <a:off x="5708873" y="2625804"/>
            <a:ext cx="1524001" cy="381000"/>
          </a:xfrm>
          <a:prstGeom prst="arc">
            <a:avLst>
              <a:gd name="adj1" fmla="val 11506037"/>
              <a:gd name="adj2" fmla="val 20911081"/>
            </a:avLst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48076" y="2323147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405nm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953000" y="3570446"/>
            <a:ext cx="122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PS-CFP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934200" y="4639151"/>
            <a:ext cx="1219200" cy="685800"/>
          </a:xfrm>
          <a:prstGeom prst="ellipse">
            <a:avLst/>
          </a:prstGeom>
          <a:solidFill>
            <a:srgbClr val="FF33CC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FarRed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rc 26"/>
          <p:cNvSpPr/>
          <p:nvPr/>
        </p:nvSpPr>
        <p:spPr>
          <a:xfrm>
            <a:off x="5791200" y="4515326"/>
            <a:ext cx="1524001" cy="381000"/>
          </a:xfrm>
          <a:prstGeom prst="arc">
            <a:avLst>
              <a:gd name="adj1" fmla="val 11506037"/>
              <a:gd name="adj2" fmla="val 20911081"/>
            </a:avLst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200476" y="421266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405nm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35327" y="5459968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 err="1" smtClean="0"/>
              <a:t>PSmOrange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5029200" y="4671298"/>
            <a:ext cx="1219200" cy="685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Molecule </a:t>
            </a:r>
            <a:r>
              <a:rPr lang="en-US" dirty="0" smtClean="0"/>
              <a:t>Switching Using Small Molecule Dyes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10668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STORM, </a:t>
            </a:r>
            <a:r>
              <a:rPr lang="en-US" sz="2000" dirty="0" err="1" smtClean="0"/>
              <a:t>dSTORM</a:t>
            </a:r>
            <a:r>
              <a:rPr lang="en-US" sz="2000" dirty="0" smtClean="0"/>
              <a:t>, GSDIM</a:t>
            </a:r>
            <a:endParaRPr lang="en-US" sz="2000" dirty="0"/>
          </a:p>
        </p:txBody>
      </p:sp>
      <p:grpSp>
        <p:nvGrpSpPr>
          <p:cNvPr id="51" name="Group 4"/>
          <p:cNvGrpSpPr>
            <a:grpSpLocks/>
          </p:cNvGrpSpPr>
          <p:nvPr/>
        </p:nvGrpSpPr>
        <p:grpSpPr bwMode="auto">
          <a:xfrm>
            <a:off x="1905000" y="5429310"/>
            <a:ext cx="1371600" cy="457200"/>
            <a:chOff x="864" y="3168"/>
            <a:chExt cx="864" cy="288"/>
          </a:xfrm>
        </p:grpSpPr>
        <p:sp>
          <p:nvSpPr>
            <p:cNvPr id="52" name="Line 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9"/>
          <p:cNvGrpSpPr>
            <a:grpSpLocks/>
          </p:cNvGrpSpPr>
          <p:nvPr/>
        </p:nvGrpSpPr>
        <p:grpSpPr bwMode="auto">
          <a:xfrm>
            <a:off x="1905000" y="3371910"/>
            <a:ext cx="1371600" cy="457200"/>
            <a:chOff x="864" y="3168"/>
            <a:chExt cx="864" cy="288"/>
          </a:xfrm>
        </p:grpSpPr>
        <p:sp>
          <p:nvSpPr>
            <p:cNvPr id="57" name="Line 1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1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1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" name="Group 19"/>
          <p:cNvGrpSpPr>
            <a:grpSpLocks/>
          </p:cNvGrpSpPr>
          <p:nvPr/>
        </p:nvGrpSpPr>
        <p:grpSpPr bwMode="auto">
          <a:xfrm>
            <a:off x="4241800" y="3905310"/>
            <a:ext cx="1371600" cy="457200"/>
            <a:chOff x="864" y="3168"/>
            <a:chExt cx="864" cy="288"/>
          </a:xfrm>
        </p:grpSpPr>
        <p:sp>
          <p:nvSpPr>
            <p:cNvPr id="67" name="Line 2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2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2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" name="Rectangle 29"/>
          <p:cNvSpPr>
            <a:spLocks noChangeArrowheads="1"/>
          </p:cNvSpPr>
          <p:nvPr/>
        </p:nvSpPr>
        <p:spPr bwMode="auto">
          <a:xfrm>
            <a:off x="1104900" y="542931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0</a:t>
            </a:r>
            <a:endParaRPr lang="en-US" sz="2400">
              <a:latin typeface="Chalkboard" charset="0"/>
            </a:endParaRPr>
          </a:p>
        </p:txBody>
      </p:sp>
      <p:sp>
        <p:nvSpPr>
          <p:cNvPr id="77" name="Rectangle 30"/>
          <p:cNvSpPr>
            <a:spLocks noChangeArrowheads="1"/>
          </p:cNvSpPr>
          <p:nvPr/>
        </p:nvSpPr>
        <p:spPr bwMode="auto">
          <a:xfrm>
            <a:off x="1104900" y="337191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79" name="Line 32"/>
          <p:cNvSpPr>
            <a:spLocks noChangeShapeType="1"/>
          </p:cNvSpPr>
          <p:nvPr/>
        </p:nvSpPr>
        <p:spPr bwMode="auto">
          <a:xfrm flipV="1">
            <a:off x="2133600" y="3524310"/>
            <a:ext cx="0" cy="2362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Freeform 33"/>
          <p:cNvSpPr>
            <a:spLocks/>
          </p:cNvSpPr>
          <p:nvPr/>
        </p:nvSpPr>
        <p:spPr bwMode="auto">
          <a:xfrm rot="1596976">
            <a:off x="2133600" y="352431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4"/>
          <p:cNvSpPr>
            <a:spLocks noChangeShapeType="1"/>
          </p:cNvSpPr>
          <p:nvPr/>
        </p:nvSpPr>
        <p:spPr bwMode="auto">
          <a:xfrm flipV="1">
            <a:off x="2819400" y="3829110"/>
            <a:ext cx="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Freeform 35"/>
          <p:cNvSpPr>
            <a:spLocks/>
          </p:cNvSpPr>
          <p:nvPr/>
        </p:nvSpPr>
        <p:spPr bwMode="auto">
          <a:xfrm rot="20003024" flipH="1">
            <a:off x="2057400" y="558171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Freeform 36"/>
          <p:cNvSpPr>
            <a:spLocks/>
          </p:cNvSpPr>
          <p:nvPr/>
        </p:nvSpPr>
        <p:spPr bwMode="auto">
          <a:xfrm>
            <a:off x="2895600" y="4514910"/>
            <a:ext cx="10668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72" y="80"/>
              </a:cxn>
            </a:cxnLst>
            <a:rect l="0" t="0" r="r" b="b"/>
            <a:pathLst>
              <a:path w="672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624" y="59"/>
                  <a:pt x="672" y="80"/>
                </a:cubicBezTo>
              </a:path>
            </a:pathLst>
          </a:custGeom>
          <a:noFill/>
          <a:ln w="28575" cmpd="sng">
            <a:solidFill>
              <a:srgbClr val="00BB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Rectangle 37"/>
          <p:cNvSpPr>
            <a:spLocks noChangeArrowheads="1"/>
          </p:cNvSpPr>
          <p:nvPr/>
        </p:nvSpPr>
        <p:spPr bwMode="auto">
          <a:xfrm>
            <a:off x="3124200" y="3905310"/>
            <a:ext cx="715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BB00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BB00"/>
                </a:solidFill>
                <a:latin typeface="Helvetica" pitchFamily="34" charset="0"/>
              </a:rPr>
              <a:t>em</a:t>
            </a:r>
          </a:p>
        </p:txBody>
      </p:sp>
      <p:sp>
        <p:nvSpPr>
          <p:cNvPr id="85" name="Rectangle 38"/>
          <p:cNvSpPr>
            <a:spLocks noChangeArrowheads="1"/>
          </p:cNvSpPr>
          <p:nvPr/>
        </p:nvSpPr>
        <p:spPr bwMode="auto">
          <a:xfrm>
            <a:off x="5765800" y="382911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T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87" name="Oval 40"/>
          <p:cNvSpPr>
            <a:spLocks noChangeArrowheads="1"/>
          </p:cNvSpPr>
          <p:nvPr/>
        </p:nvSpPr>
        <p:spPr bwMode="auto">
          <a:xfrm>
            <a:off x="2097088" y="58468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Oval 41"/>
          <p:cNvSpPr>
            <a:spLocks noChangeArrowheads="1"/>
          </p:cNvSpPr>
          <p:nvPr/>
        </p:nvSpPr>
        <p:spPr bwMode="auto">
          <a:xfrm>
            <a:off x="2101850" y="34846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42"/>
          <p:cNvSpPr>
            <a:spLocks noChangeArrowheads="1"/>
          </p:cNvSpPr>
          <p:nvPr/>
        </p:nvSpPr>
        <p:spPr bwMode="auto">
          <a:xfrm>
            <a:off x="2787650" y="379736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43"/>
          <p:cNvSpPr>
            <a:spLocks noChangeArrowheads="1"/>
          </p:cNvSpPr>
          <p:nvPr/>
        </p:nvSpPr>
        <p:spPr bwMode="auto">
          <a:xfrm>
            <a:off x="2782888" y="55420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Freeform 45"/>
          <p:cNvSpPr>
            <a:spLocks/>
          </p:cNvSpPr>
          <p:nvPr/>
        </p:nvSpPr>
        <p:spPr bwMode="auto">
          <a:xfrm flipV="1">
            <a:off x="990600" y="4514910"/>
            <a:ext cx="10160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40" y="85"/>
              </a:cxn>
            </a:cxnLst>
            <a:rect l="0" t="0" r="r" b="b"/>
            <a:pathLst>
              <a:path w="640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597" y="59"/>
                  <a:pt x="640" y="85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46"/>
          <p:cNvSpPr>
            <a:spLocks noChangeArrowheads="1"/>
          </p:cNvSpPr>
          <p:nvPr/>
        </p:nvSpPr>
        <p:spPr bwMode="auto">
          <a:xfrm>
            <a:off x="152400" y="4800600"/>
            <a:ext cx="755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00FF"/>
                </a:solidFill>
                <a:latin typeface="Helvetica" pitchFamily="34" charset="0"/>
              </a:rPr>
              <a:t>exc</a:t>
            </a:r>
          </a:p>
        </p:txBody>
      </p:sp>
      <p:sp>
        <p:nvSpPr>
          <p:cNvPr id="93" name="Rectangle 48"/>
          <p:cNvSpPr>
            <a:spLocks noChangeArrowheads="1"/>
          </p:cNvSpPr>
          <p:nvPr/>
        </p:nvSpPr>
        <p:spPr bwMode="auto">
          <a:xfrm>
            <a:off x="1720294" y="2286000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halkboard" charset="0"/>
              </a:rPr>
              <a:t>Singlet </a:t>
            </a:r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94" name="Rectangle 49"/>
          <p:cNvSpPr>
            <a:spLocks noChangeArrowheads="1"/>
          </p:cNvSpPr>
          <p:nvPr/>
        </p:nvSpPr>
        <p:spPr bwMode="auto">
          <a:xfrm>
            <a:off x="4010594" y="2286000"/>
            <a:ext cx="16419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halkboard" charset="0"/>
              </a:rPr>
              <a:t>Triplet </a:t>
            </a:r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Molecule </a:t>
            </a:r>
            <a:r>
              <a:rPr lang="en-US" dirty="0" smtClean="0"/>
              <a:t>Switching Using Small Molecule Dyes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10668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STORM, </a:t>
            </a:r>
            <a:r>
              <a:rPr lang="en-US" sz="2000" dirty="0" err="1" smtClean="0"/>
              <a:t>dSTORM</a:t>
            </a:r>
            <a:r>
              <a:rPr lang="en-US" sz="2000" dirty="0" smtClean="0"/>
              <a:t>, GSDIM</a:t>
            </a:r>
            <a:endParaRPr lang="en-US" sz="2000" dirty="0"/>
          </a:p>
        </p:txBody>
      </p:sp>
      <p:grpSp>
        <p:nvGrpSpPr>
          <p:cNvPr id="51" name="Group 4"/>
          <p:cNvGrpSpPr>
            <a:grpSpLocks/>
          </p:cNvGrpSpPr>
          <p:nvPr/>
        </p:nvGrpSpPr>
        <p:grpSpPr bwMode="auto">
          <a:xfrm>
            <a:off x="1905000" y="5429310"/>
            <a:ext cx="1371600" cy="457200"/>
            <a:chOff x="864" y="3168"/>
            <a:chExt cx="864" cy="288"/>
          </a:xfrm>
        </p:grpSpPr>
        <p:sp>
          <p:nvSpPr>
            <p:cNvPr id="52" name="Line 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9"/>
          <p:cNvGrpSpPr>
            <a:grpSpLocks/>
          </p:cNvGrpSpPr>
          <p:nvPr/>
        </p:nvGrpSpPr>
        <p:grpSpPr bwMode="auto">
          <a:xfrm>
            <a:off x="1905000" y="3371910"/>
            <a:ext cx="1371600" cy="457200"/>
            <a:chOff x="864" y="3168"/>
            <a:chExt cx="864" cy="288"/>
          </a:xfrm>
        </p:grpSpPr>
        <p:sp>
          <p:nvSpPr>
            <p:cNvPr id="57" name="Line 1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1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1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" name="Group 19"/>
          <p:cNvGrpSpPr>
            <a:grpSpLocks/>
          </p:cNvGrpSpPr>
          <p:nvPr/>
        </p:nvGrpSpPr>
        <p:grpSpPr bwMode="auto">
          <a:xfrm>
            <a:off x="4241800" y="3905310"/>
            <a:ext cx="1371600" cy="457200"/>
            <a:chOff x="864" y="3168"/>
            <a:chExt cx="864" cy="288"/>
          </a:xfrm>
        </p:grpSpPr>
        <p:sp>
          <p:nvSpPr>
            <p:cNvPr id="67" name="Line 2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2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2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" name="Rectangle 29"/>
          <p:cNvSpPr>
            <a:spLocks noChangeArrowheads="1"/>
          </p:cNvSpPr>
          <p:nvPr/>
        </p:nvSpPr>
        <p:spPr bwMode="auto">
          <a:xfrm>
            <a:off x="1104900" y="542931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0</a:t>
            </a:r>
            <a:endParaRPr lang="en-US" sz="2400">
              <a:latin typeface="Chalkboard" charset="0"/>
            </a:endParaRPr>
          </a:p>
        </p:txBody>
      </p:sp>
      <p:sp>
        <p:nvSpPr>
          <p:cNvPr id="77" name="Rectangle 30"/>
          <p:cNvSpPr>
            <a:spLocks noChangeArrowheads="1"/>
          </p:cNvSpPr>
          <p:nvPr/>
        </p:nvSpPr>
        <p:spPr bwMode="auto">
          <a:xfrm>
            <a:off x="1104900" y="337191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79" name="Line 32"/>
          <p:cNvSpPr>
            <a:spLocks noChangeShapeType="1"/>
          </p:cNvSpPr>
          <p:nvPr/>
        </p:nvSpPr>
        <p:spPr bwMode="auto">
          <a:xfrm flipV="1">
            <a:off x="2133600" y="3524310"/>
            <a:ext cx="0" cy="2362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Freeform 33"/>
          <p:cNvSpPr>
            <a:spLocks/>
          </p:cNvSpPr>
          <p:nvPr/>
        </p:nvSpPr>
        <p:spPr bwMode="auto">
          <a:xfrm rot="1596976">
            <a:off x="2133600" y="352431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Freeform 35"/>
          <p:cNvSpPr>
            <a:spLocks/>
          </p:cNvSpPr>
          <p:nvPr/>
        </p:nvSpPr>
        <p:spPr bwMode="auto">
          <a:xfrm rot="20003024" flipH="1">
            <a:off x="2057400" y="558171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Rectangle 38"/>
          <p:cNvSpPr>
            <a:spLocks noChangeArrowheads="1"/>
          </p:cNvSpPr>
          <p:nvPr/>
        </p:nvSpPr>
        <p:spPr bwMode="auto">
          <a:xfrm>
            <a:off x="5765800" y="382911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T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87" name="Oval 40"/>
          <p:cNvSpPr>
            <a:spLocks noChangeArrowheads="1"/>
          </p:cNvSpPr>
          <p:nvPr/>
        </p:nvSpPr>
        <p:spPr bwMode="auto">
          <a:xfrm>
            <a:off x="2097088" y="58468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Oval 41"/>
          <p:cNvSpPr>
            <a:spLocks noChangeArrowheads="1"/>
          </p:cNvSpPr>
          <p:nvPr/>
        </p:nvSpPr>
        <p:spPr bwMode="auto">
          <a:xfrm>
            <a:off x="2101850" y="34846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42"/>
          <p:cNvSpPr>
            <a:spLocks noChangeArrowheads="1"/>
          </p:cNvSpPr>
          <p:nvPr/>
        </p:nvSpPr>
        <p:spPr bwMode="auto">
          <a:xfrm>
            <a:off x="2787650" y="379736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43"/>
          <p:cNvSpPr>
            <a:spLocks noChangeArrowheads="1"/>
          </p:cNvSpPr>
          <p:nvPr/>
        </p:nvSpPr>
        <p:spPr bwMode="auto">
          <a:xfrm>
            <a:off x="2782888" y="55420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Freeform 45"/>
          <p:cNvSpPr>
            <a:spLocks/>
          </p:cNvSpPr>
          <p:nvPr/>
        </p:nvSpPr>
        <p:spPr bwMode="auto">
          <a:xfrm flipV="1">
            <a:off x="990600" y="4514910"/>
            <a:ext cx="10160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40" y="85"/>
              </a:cxn>
            </a:cxnLst>
            <a:rect l="0" t="0" r="r" b="b"/>
            <a:pathLst>
              <a:path w="640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597" y="59"/>
                  <a:pt x="640" y="85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46"/>
          <p:cNvSpPr>
            <a:spLocks noChangeArrowheads="1"/>
          </p:cNvSpPr>
          <p:nvPr/>
        </p:nvSpPr>
        <p:spPr bwMode="auto">
          <a:xfrm>
            <a:off x="152400" y="4800600"/>
            <a:ext cx="755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00FF"/>
                </a:solidFill>
                <a:latin typeface="Helvetica" pitchFamily="34" charset="0"/>
              </a:rPr>
              <a:t>exc</a:t>
            </a:r>
          </a:p>
        </p:txBody>
      </p:sp>
      <p:sp>
        <p:nvSpPr>
          <p:cNvPr id="93" name="Rectangle 48"/>
          <p:cNvSpPr>
            <a:spLocks noChangeArrowheads="1"/>
          </p:cNvSpPr>
          <p:nvPr/>
        </p:nvSpPr>
        <p:spPr bwMode="auto">
          <a:xfrm>
            <a:off x="1720294" y="2286000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halkboard" charset="0"/>
              </a:rPr>
              <a:t>Singlet </a:t>
            </a:r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94" name="Rectangle 49"/>
          <p:cNvSpPr>
            <a:spLocks noChangeArrowheads="1"/>
          </p:cNvSpPr>
          <p:nvPr/>
        </p:nvSpPr>
        <p:spPr bwMode="auto">
          <a:xfrm>
            <a:off x="4010594" y="2286000"/>
            <a:ext cx="16419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halkboard" charset="0"/>
              </a:rPr>
              <a:t>Triplet </a:t>
            </a:r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95" name="Freeform 33"/>
          <p:cNvSpPr>
            <a:spLocks/>
          </p:cNvSpPr>
          <p:nvPr/>
        </p:nvSpPr>
        <p:spPr bwMode="auto">
          <a:xfrm rot="1596976">
            <a:off x="4583000" y="4047493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41"/>
          <p:cNvSpPr>
            <a:spLocks noChangeArrowheads="1"/>
          </p:cNvSpPr>
          <p:nvPr/>
        </p:nvSpPr>
        <p:spPr bwMode="auto">
          <a:xfrm>
            <a:off x="4551250" y="4007806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Oval 42"/>
          <p:cNvSpPr>
            <a:spLocks noChangeArrowheads="1"/>
          </p:cNvSpPr>
          <p:nvPr/>
        </p:nvSpPr>
        <p:spPr bwMode="auto">
          <a:xfrm>
            <a:off x="5237050" y="432054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8" name="Straight Arrow Connector 97"/>
          <p:cNvCxnSpPr>
            <a:stCxn id="89" idx="6"/>
            <a:endCxn id="96" idx="2"/>
          </p:cNvCxnSpPr>
          <p:nvPr/>
        </p:nvCxnSpPr>
        <p:spPr>
          <a:xfrm>
            <a:off x="2863850" y="3835460"/>
            <a:ext cx="1687400" cy="2104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7" idx="2"/>
            <a:endCxn id="90" idx="6"/>
          </p:cNvCxnSpPr>
          <p:nvPr/>
        </p:nvCxnSpPr>
        <p:spPr>
          <a:xfrm flipH="1">
            <a:off x="2859088" y="4358643"/>
            <a:ext cx="2377962" cy="122148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9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Molecule </a:t>
            </a:r>
            <a:r>
              <a:rPr lang="en-US" dirty="0" smtClean="0"/>
              <a:t>Switching Using Small Molecule Dyes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10668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STORM, </a:t>
            </a:r>
            <a:r>
              <a:rPr lang="en-US" sz="2000" dirty="0" err="1" smtClean="0"/>
              <a:t>dSTORM</a:t>
            </a:r>
            <a:r>
              <a:rPr lang="en-US" sz="2000" dirty="0" smtClean="0"/>
              <a:t>, GSDIM</a:t>
            </a:r>
            <a:endParaRPr lang="en-US" sz="2000" dirty="0"/>
          </a:p>
        </p:txBody>
      </p:sp>
      <p:grpSp>
        <p:nvGrpSpPr>
          <p:cNvPr id="51" name="Group 4"/>
          <p:cNvGrpSpPr>
            <a:grpSpLocks/>
          </p:cNvGrpSpPr>
          <p:nvPr/>
        </p:nvGrpSpPr>
        <p:grpSpPr bwMode="auto">
          <a:xfrm>
            <a:off x="1905000" y="5429310"/>
            <a:ext cx="1371600" cy="457200"/>
            <a:chOff x="864" y="3168"/>
            <a:chExt cx="864" cy="288"/>
          </a:xfrm>
        </p:grpSpPr>
        <p:sp>
          <p:nvSpPr>
            <p:cNvPr id="52" name="Line 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9"/>
          <p:cNvGrpSpPr>
            <a:grpSpLocks/>
          </p:cNvGrpSpPr>
          <p:nvPr/>
        </p:nvGrpSpPr>
        <p:grpSpPr bwMode="auto">
          <a:xfrm>
            <a:off x="1905000" y="3371910"/>
            <a:ext cx="1371600" cy="457200"/>
            <a:chOff x="864" y="3168"/>
            <a:chExt cx="864" cy="288"/>
          </a:xfrm>
        </p:grpSpPr>
        <p:sp>
          <p:nvSpPr>
            <p:cNvPr id="57" name="Line 1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1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1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" name="Group 19"/>
          <p:cNvGrpSpPr>
            <a:grpSpLocks/>
          </p:cNvGrpSpPr>
          <p:nvPr/>
        </p:nvGrpSpPr>
        <p:grpSpPr bwMode="auto">
          <a:xfrm>
            <a:off x="4241800" y="3905310"/>
            <a:ext cx="1371600" cy="457200"/>
            <a:chOff x="864" y="3168"/>
            <a:chExt cx="864" cy="288"/>
          </a:xfrm>
        </p:grpSpPr>
        <p:sp>
          <p:nvSpPr>
            <p:cNvPr id="67" name="Line 2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2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2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" name="Rectangle 29"/>
          <p:cNvSpPr>
            <a:spLocks noChangeArrowheads="1"/>
          </p:cNvSpPr>
          <p:nvPr/>
        </p:nvSpPr>
        <p:spPr bwMode="auto">
          <a:xfrm>
            <a:off x="1104900" y="542931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0</a:t>
            </a:r>
            <a:endParaRPr lang="en-US" sz="2400">
              <a:latin typeface="Chalkboard" charset="0"/>
            </a:endParaRPr>
          </a:p>
        </p:txBody>
      </p:sp>
      <p:sp>
        <p:nvSpPr>
          <p:cNvPr id="77" name="Rectangle 30"/>
          <p:cNvSpPr>
            <a:spLocks noChangeArrowheads="1"/>
          </p:cNvSpPr>
          <p:nvPr/>
        </p:nvSpPr>
        <p:spPr bwMode="auto">
          <a:xfrm>
            <a:off x="1104900" y="337191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79" name="Line 32"/>
          <p:cNvSpPr>
            <a:spLocks noChangeShapeType="1"/>
          </p:cNvSpPr>
          <p:nvPr/>
        </p:nvSpPr>
        <p:spPr bwMode="auto">
          <a:xfrm flipV="1">
            <a:off x="2133600" y="3524310"/>
            <a:ext cx="0" cy="2362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Freeform 33"/>
          <p:cNvSpPr>
            <a:spLocks/>
          </p:cNvSpPr>
          <p:nvPr/>
        </p:nvSpPr>
        <p:spPr bwMode="auto">
          <a:xfrm rot="1596976">
            <a:off x="2133600" y="352431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Freeform 35"/>
          <p:cNvSpPr>
            <a:spLocks/>
          </p:cNvSpPr>
          <p:nvPr/>
        </p:nvSpPr>
        <p:spPr bwMode="auto">
          <a:xfrm rot="20003024" flipH="1">
            <a:off x="2057400" y="558171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Rectangle 38"/>
          <p:cNvSpPr>
            <a:spLocks noChangeArrowheads="1"/>
          </p:cNvSpPr>
          <p:nvPr/>
        </p:nvSpPr>
        <p:spPr bwMode="auto">
          <a:xfrm>
            <a:off x="5765800" y="382911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T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87" name="Oval 40"/>
          <p:cNvSpPr>
            <a:spLocks noChangeArrowheads="1"/>
          </p:cNvSpPr>
          <p:nvPr/>
        </p:nvSpPr>
        <p:spPr bwMode="auto">
          <a:xfrm>
            <a:off x="2097088" y="58468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Oval 41"/>
          <p:cNvSpPr>
            <a:spLocks noChangeArrowheads="1"/>
          </p:cNvSpPr>
          <p:nvPr/>
        </p:nvSpPr>
        <p:spPr bwMode="auto">
          <a:xfrm>
            <a:off x="2101850" y="34846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42"/>
          <p:cNvSpPr>
            <a:spLocks noChangeArrowheads="1"/>
          </p:cNvSpPr>
          <p:nvPr/>
        </p:nvSpPr>
        <p:spPr bwMode="auto">
          <a:xfrm>
            <a:off x="2787650" y="379736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43"/>
          <p:cNvSpPr>
            <a:spLocks noChangeArrowheads="1"/>
          </p:cNvSpPr>
          <p:nvPr/>
        </p:nvSpPr>
        <p:spPr bwMode="auto">
          <a:xfrm>
            <a:off x="2782888" y="55420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Freeform 45"/>
          <p:cNvSpPr>
            <a:spLocks/>
          </p:cNvSpPr>
          <p:nvPr/>
        </p:nvSpPr>
        <p:spPr bwMode="auto">
          <a:xfrm flipV="1">
            <a:off x="990600" y="4514910"/>
            <a:ext cx="10160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40" y="85"/>
              </a:cxn>
            </a:cxnLst>
            <a:rect l="0" t="0" r="r" b="b"/>
            <a:pathLst>
              <a:path w="640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597" y="59"/>
                  <a:pt x="640" y="85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46"/>
          <p:cNvSpPr>
            <a:spLocks noChangeArrowheads="1"/>
          </p:cNvSpPr>
          <p:nvPr/>
        </p:nvSpPr>
        <p:spPr bwMode="auto">
          <a:xfrm>
            <a:off x="152400" y="4362510"/>
            <a:ext cx="755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00FF"/>
                </a:solidFill>
                <a:latin typeface="Helvetica" pitchFamily="34" charset="0"/>
              </a:rPr>
              <a:t>exc</a:t>
            </a:r>
          </a:p>
        </p:txBody>
      </p:sp>
      <p:sp>
        <p:nvSpPr>
          <p:cNvPr id="93" name="Rectangle 48"/>
          <p:cNvSpPr>
            <a:spLocks noChangeArrowheads="1"/>
          </p:cNvSpPr>
          <p:nvPr/>
        </p:nvSpPr>
        <p:spPr bwMode="auto">
          <a:xfrm>
            <a:off x="1720294" y="2286000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halkboard" charset="0"/>
              </a:rPr>
              <a:t>Singlet </a:t>
            </a:r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94" name="Rectangle 49"/>
          <p:cNvSpPr>
            <a:spLocks noChangeArrowheads="1"/>
          </p:cNvSpPr>
          <p:nvPr/>
        </p:nvSpPr>
        <p:spPr bwMode="auto">
          <a:xfrm>
            <a:off x="4010594" y="2286000"/>
            <a:ext cx="16419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halkboard" charset="0"/>
              </a:rPr>
              <a:t>Triplet </a:t>
            </a:r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95" name="Freeform 33"/>
          <p:cNvSpPr>
            <a:spLocks/>
          </p:cNvSpPr>
          <p:nvPr/>
        </p:nvSpPr>
        <p:spPr bwMode="auto">
          <a:xfrm rot="1596976">
            <a:off x="4583000" y="4047493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41"/>
          <p:cNvSpPr>
            <a:spLocks noChangeArrowheads="1"/>
          </p:cNvSpPr>
          <p:nvPr/>
        </p:nvSpPr>
        <p:spPr bwMode="auto">
          <a:xfrm>
            <a:off x="4551250" y="4007806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Oval 42"/>
          <p:cNvSpPr>
            <a:spLocks noChangeArrowheads="1"/>
          </p:cNvSpPr>
          <p:nvPr/>
        </p:nvSpPr>
        <p:spPr bwMode="auto">
          <a:xfrm>
            <a:off x="5237050" y="432054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8" name="Straight Arrow Connector 97"/>
          <p:cNvCxnSpPr>
            <a:stCxn id="89" idx="6"/>
            <a:endCxn id="96" idx="2"/>
          </p:cNvCxnSpPr>
          <p:nvPr/>
        </p:nvCxnSpPr>
        <p:spPr>
          <a:xfrm>
            <a:off x="2863850" y="3835460"/>
            <a:ext cx="1687400" cy="2104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19"/>
          <p:cNvGrpSpPr>
            <a:grpSpLocks/>
          </p:cNvGrpSpPr>
          <p:nvPr/>
        </p:nvGrpSpPr>
        <p:grpSpPr bwMode="auto">
          <a:xfrm>
            <a:off x="6248400" y="4602446"/>
            <a:ext cx="1371600" cy="457200"/>
            <a:chOff x="864" y="3168"/>
            <a:chExt cx="864" cy="288"/>
          </a:xfrm>
        </p:grpSpPr>
        <p:sp>
          <p:nvSpPr>
            <p:cNvPr id="41" name="Line 2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2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2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Freeform 33"/>
          <p:cNvSpPr>
            <a:spLocks/>
          </p:cNvSpPr>
          <p:nvPr/>
        </p:nvSpPr>
        <p:spPr bwMode="auto">
          <a:xfrm rot="1596976">
            <a:off x="6589600" y="4744629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41"/>
          <p:cNvSpPr>
            <a:spLocks noChangeArrowheads="1"/>
          </p:cNvSpPr>
          <p:nvPr/>
        </p:nvSpPr>
        <p:spPr bwMode="auto">
          <a:xfrm>
            <a:off x="6557850" y="4704942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42"/>
          <p:cNvSpPr>
            <a:spLocks noChangeArrowheads="1"/>
          </p:cNvSpPr>
          <p:nvPr/>
        </p:nvSpPr>
        <p:spPr bwMode="auto">
          <a:xfrm>
            <a:off x="7243650" y="5017679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6170279" y="2286000"/>
            <a:ext cx="21467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Other dark 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  <p:cxnSp>
        <p:nvCxnSpPr>
          <p:cNvPr id="50" name="Straight Arrow Connector 49"/>
          <p:cNvCxnSpPr>
            <a:endCxn id="47" idx="2"/>
          </p:cNvCxnSpPr>
          <p:nvPr/>
        </p:nvCxnSpPr>
        <p:spPr>
          <a:xfrm>
            <a:off x="5283200" y="4368905"/>
            <a:ext cx="1274650" cy="3741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90" idx="6"/>
          </p:cNvCxnSpPr>
          <p:nvPr/>
        </p:nvCxnSpPr>
        <p:spPr>
          <a:xfrm flipH="1">
            <a:off x="2859088" y="5059647"/>
            <a:ext cx="4384562" cy="5204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1556" y="5896728"/>
            <a:ext cx="382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Dark states can be long-lived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278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Molecule </a:t>
            </a:r>
            <a:r>
              <a:rPr lang="en-US" dirty="0" smtClean="0"/>
              <a:t>Switching Using Small Molecule Dyes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idea:</a:t>
            </a:r>
          </a:p>
          <a:p>
            <a:endParaRPr lang="en-US" dirty="0"/>
          </a:p>
          <a:p>
            <a:r>
              <a:rPr lang="en-US" dirty="0" smtClean="0"/>
              <a:t>Drive the majority of molecules into a dark state</a:t>
            </a:r>
          </a:p>
          <a:p>
            <a:pPr lvl="1"/>
            <a:r>
              <a:rPr lang="en-US" dirty="0" smtClean="0"/>
              <a:t>Use high laser power</a:t>
            </a:r>
          </a:p>
          <a:p>
            <a:pPr lvl="1"/>
            <a:r>
              <a:rPr lang="en-US" dirty="0" smtClean="0"/>
              <a:t>Special buffers</a:t>
            </a:r>
          </a:p>
          <a:p>
            <a:pPr lvl="1"/>
            <a:endParaRPr lang="en-US" dirty="0"/>
          </a:p>
          <a:p>
            <a:r>
              <a:rPr lang="en-US" dirty="0" smtClean="0"/>
              <a:t>Wait for molecules to spontaneously return to ground state </a:t>
            </a:r>
          </a:p>
          <a:p>
            <a:pPr lvl="1"/>
            <a:r>
              <a:rPr lang="en-US" dirty="0" smtClean="0"/>
              <a:t>Image them until the bleach or return to dark state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10668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STORM, </a:t>
            </a:r>
            <a:r>
              <a:rPr lang="en-US" sz="2000" dirty="0" err="1" smtClean="0"/>
              <a:t>dSTORM</a:t>
            </a:r>
            <a:r>
              <a:rPr lang="en-US" sz="2000" dirty="0" smtClean="0"/>
              <a:t>, GSDIM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25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upload.wikimedia.org/wikipedia/commons/3/37/Ernst_Abbe_memori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49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Resolution Limit in Light Microscopy</a:t>
            </a:r>
            <a:endParaRPr lang="en-US" dirty="0"/>
          </a:p>
        </p:txBody>
      </p:sp>
      <p:pic>
        <p:nvPicPr>
          <p:cNvPr id="5" name="Picture 2" descr="Ernst_Abbe_memorial.JPG (1600×1200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t="18379" r="40975" b="63531"/>
          <a:stretch/>
        </p:blipFill>
        <p:spPr bwMode="auto">
          <a:xfrm>
            <a:off x="990600" y="1600200"/>
            <a:ext cx="6526963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4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Photoswitching of red cyanine dyes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lum bright="33000" contrast="54000"/>
          </a:blip>
          <a:srcRect/>
          <a:stretch>
            <a:fillRect/>
          </a:stretch>
        </p:blipFill>
        <p:spPr bwMode="auto">
          <a:xfrm>
            <a:off x="1371600" y="1295400"/>
            <a:ext cx="1524000" cy="1524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371600" y="4724400"/>
            <a:ext cx="1524000" cy="1524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5400000">
            <a:off x="1828800" y="3657600"/>
            <a:ext cx="9906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 rot="16200000">
            <a:off x="1409700" y="3619500"/>
            <a:ext cx="9906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1A8A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684316" y="3591583"/>
            <a:ext cx="166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photoactivation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055481" y="3583320"/>
            <a:ext cx="13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Deactivation</a:t>
            </a:r>
            <a:endParaRPr lang="en-US" dirty="0"/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1066800" y="5257800"/>
            <a:ext cx="510122" cy="765183"/>
          </a:xfrm>
          <a:prstGeom prst="lightningBolt">
            <a:avLst/>
          </a:prstGeom>
          <a:solidFill>
            <a:srgbClr val="1A8A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28"/>
          <p:cNvSpPr>
            <a:spLocks noChangeArrowheads="1"/>
          </p:cNvSpPr>
          <p:nvPr/>
        </p:nvSpPr>
        <p:spPr bwMode="auto">
          <a:xfrm flipH="1">
            <a:off x="2743200" y="1597017"/>
            <a:ext cx="510122" cy="765183"/>
          </a:xfrm>
          <a:prstGeom prst="lightningBol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01379" y="1143000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650 nm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4702314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360 nm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650 nm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1600" y="1295400"/>
            <a:ext cx="127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Fluorescent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1600" y="47244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Dark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A647 Blinking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5800" y="2743200"/>
            <a:ext cx="3657600" cy="3657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5377837" y="2209800"/>
            <a:ext cx="1632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Cy5 / </a:t>
            </a:r>
            <a:r>
              <a:rPr lang="en-US" dirty="0" err="1" smtClean="0"/>
              <a:t>Alexa</a:t>
            </a:r>
            <a:r>
              <a:rPr lang="en-US" dirty="0" smtClean="0"/>
              <a:t> 647</a:t>
            </a:r>
            <a:endParaRPr lang="en-US" dirty="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 bwMode="auto">
          <a:xfrm>
            <a:off x="4914901" y="1355726"/>
            <a:ext cx="2486025" cy="785813"/>
            <a:chOff x="3096" y="854"/>
            <a:chExt cx="1566" cy="495"/>
          </a:xfrm>
        </p:grpSpPr>
        <p:sp>
          <p:nvSpPr>
            <p:cNvPr id="34820" name="Line 4"/>
            <p:cNvSpPr>
              <a:spLocks noChangeShapeType="1"/>
            </p:cNvSpPr>
            <p:nvPr/>
          </p:nvSpPr>
          <p:spPr bwMode="auto">
            <a:xfrm flipH="1">
              <a:off x="4430" y="958"/>
              <a:ext cx="115" cy="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1" name="Line 5"/>
            <p:cNvSpPr>
              <a:spLocks noChangeShapeType="1"/>
            </p:cNvSpPr>
            <p:nvPr/>
          </p:nvSpPr>
          <p:spPr bwMode="auto">
            <a:xfrm>
              <a:off x="4430" y="1027"/>
              <a:ext cx="1" cy="1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2" name="Line 6"/>
            <p:cNvSpPr>
              <a:spLocks noChangeShapeType="1"/>
            </p:cNvSpPr>
            <p:nvPr/>
          </p:nvSpPr>
          <p:spPr bwMode="auto">
            <a:xfrm>
              <a:off x="4454" y="1042"/>
              <a:ext cx="1" cy="10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>
              <a:off x="4430" y="1163"/>
              <a:ext cx="117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4" name="Line 8"/>
            <p:cNvSpPr>
              <a:spLocks noChangeShapeType="1"/>
            </p:cNvSpPr>
            <p:nvPr/>
          </p:nvSpPr>
          <p:spPr bwMode="auto">
            <a:xfrm flipV="1">
              <a:off x="4547" y="1162"/>
              <a:ext cx="114" cy="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5" name="Line 9"/>
            <p:cNvSpPr>
              <a:spLocks noChangeShapeType="1"/>
            </p:cNvSpPr>
            <p:nvPr/>
          </p:nvSpPr>
          <p:spPr bwMode="auto">
            <a:xfrm flipV="1">
              <a:off x="4548" y="1150"/>
              <a:ext cx="87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4282" y="1163"/>
              <a:ext cx="62" cy="10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827" name="Line 11"/>
            <p:cNvSpPr>
              <a:spLocks noChangeShapeType="1"/>
            </p:cNvSpPr>
            <p:nvPr/>
          </p:nvSpPr>
          <p:spPr bwMode="auto">
            <a:xfrm flipH="1" flipV="1">
              <a:off x="4303" y="986"/>
              <a:ext cx="127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8" name="Line 12"/>
            <p:cNvSpPr>
              <a:spLocks noChangeShapeType="1"/>
            </p:cNvSpPr>
            <p:nvPr/>
          </p:nvSpPr>
          <p:spPr bwMode="auto">
            <a:xfrm flipH="1">
              <a:off x="4226" y="986"/>
              <a:ext cx="77" cy="11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9" name="Line 13"/>
            <p:cNvSpPr>
              <a:spLocks noChangeShapeType="1"/>
            </p:cNvSpPr>
            <p:nvPr/>
          </p:nvSpPr>
          <p:spPr bwMode="auto">
            <a:xfrm>
              <a:off x="4226" y="1097"/>
              <a:ext cx="49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0" name="Line 14"/>
            <p:cNvSpPr>
              <a:spLocks noChangeShapeType="1"/>
            </p:cNvSpPr>
            <p:nvPr/>
          </p:nvSpPr>
          <p:spPr bwMode="auto">
            <a:xfrm flipV="1">
              <a:off x="3328" y="1034"/>
              <a:ext cx="1" cy="1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1" name="Line 15"/>
            <p:cNvSpPr>
              <a:spLocks noChangeShapeType="1"/>
            </p:cNvSpPr>
            <p:nvPr/>
          </p:nvSpPr>
          <p:spPr bwMode="auto">
            <a:xfrm flipV="1">
              <a:off x="3304" y="1050"/>
              <a:ext cx="1" cy="10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2" name="Line 16"/>
            <p:cNvSpPr>
              <a:spLocks noChangeShapeType="1"/>
            </p:cNvSpPr>
            <p:nvPr/>
          </p:nvSpPr>
          <p:spPr bwMode="auto">
            <a:xfrm flipH="1" flipV="1">
              <a:off x="3211" y="967"/>
              <a:ext cx="117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3" name="Line 17"/>
            <p:cNvSpPr>
              <a:spLocks noChangeShapeType="1"/>
            </p:cNvSpPr>
            <p:nvPr/>
          </p:nvSpPr>
          <p:spPr bwMode="auto">
            <a:xfrm flipH="1">
              <a:off x="3096" y="967"/>
              <a:ext cx="115" cy="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4" name="Line 18"/>
            <p:cNvSpPr>
              <a:spLocks noChangeShapeType="1"/>
            </p:cNvSpPr>
            <p:nvPr/>
          </p:nvSpPr>
          <p:spPr bwMode="auto">
            <a:xfrm flipH="1">
              <a:off x="3122" y="996"/>
              <a:ext cx="88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5" name="Line 19"/>
            <p:cNvSpPr>
              <a:spLocks noChangeShapeType="1"/>
            </p:cNvSpPr>
            <p:nvPr/>
          </p:nvSpPr>
          <p:spPr bwMode="auto">
            <a:xfrm>
              <a:off x="3096" y="1036"/>
              <a:ext cx="1" cy="1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6" name="Line 20"/>
            <p:cNvSpPr>
              <a:spLocks noChangeShapeType="1"/>
            </p:cNvSpPr>
            <p:nvPr/>
          </p:nvSpPr>
          <p:spPr bwMode="auto">
            <a:xfrm>
              <a:off x="3096" y="1172"/>
              <a:ext cx="117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7" name="Line 21"/>
            <p:cNvSpPr>
              <a:spLocks noChangeShapeType="1"/>
            </p:cNvSpPr>
            <p:nvPr/>
          </p:nvSpPr>
          <p:spPr bwMode="auto">
            <a:xfrm>
              <a:off x="3121" y="1158"/>
              <a:ext cx="90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8" name="Line 22"/>
            <p:cNvSpPr>
              <a:spLocks noChangeShapeType="1"/>
            </p:cNvSpPr>
            <p:nvPr/>
          </p:nvSpPr>
          <p:spPr bwMode="auto">
            <a:xfrm flipV="1">
              <a:off x="3213" y="1170"/>
              <a:ext cx="115" cy="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9" name="Rectangle 23"/>
            <p:cNvSpPr>
              <a:spLocks noChangeArrowheads="1"/>
            </p:cNvSpPr>
            <p:nvPr/>
          </p:nvSpPr>
          <p:spPr bwMode="auto">
            <a:xfrm>
              <a:off x="3430" y="1170"/>
              <a:ext cx="62" cy="10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840" name="Rectangle 24"/>
            <p:cNvSpPr>
              <a:spLocks noChangeArrowheads="1"/>
            </p:cNvSpPr>
            <p:nvPr/>
          </p:nvSpPr>
          <p:spPr bwMode="auto">
            <a:xfrm>
              <a:off x="3471" y="1136"/>
              <a:ext cx="56" cy="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+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841" name="Line 25"/>
            <p:cNvSpPr>
              <a:spLocks noChangeShapeType="1"/>
            </p:cNvSpPr>
            <p:nvPr/>
          </p:nvSpPr>
          <p:spPr bwMode="auto">
            <a:xfrm flipH="1">
              <a:off x="3328" y="993"/>
              <a:ext cx="126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2" name="Line 26"/>
            <p:cNvSpPr>
              <a:spLocks noChangeShapeType="1"/>
            </p:cNvSpPr>
            <p:nvPr/>
          </p:nvSpPr>
          <p:spPr bwMode="auto">
            <a:xfrm>
              <a:off x="3328" y="1170"/>
              <a:ext cx="88" cy="2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3" name="Line 27"/>
            <p:cNvSpPr>
              <a:spLocks noChangeShapeType="1"/>
            </p:cNvSpPr>
            <p:nvPr/>
          </p:nvSpPr>
          <p:spPr bwMode="auto">
            <a:xfrm flipV="1">
              <a:off x="3508" y="1102"/>
              <a:ext cx="24" cy="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4" name="Line 28"/>
            <p:cNvSpPr>
              <a:spLocks noChangeShapeType="1"/>
            </p:cNvSpPr>
            <p:nvPr/>
          </p:nvSpPr>
          <p:spPr bwMode="auto">
            <a:xfrm flipV="1">
              <a:off x="3489" y="1101"/>
              <a:ext cx="15" cy="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5" name="Line 29"/>
            <p:cNvSpPr>
              <a:spLocks noChangeShapeType="1"/>
            </p:cNvSpPr>
            <p:nvPr/>
          </p:nvSpPr>
          <p:spPr bwMode="auto">
            <a:xfrm flipH="1" flipV="1">
              <a:off x="3454" y="993"/>
              <a:ext cx="78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6" name="Line 30"/>
            <p:cNvSpPr>
              <a:spLocks noChangeShapeType="1"/>
            </p:cNvSpPr>
            <p:nvPr/>
          </p:nvSpPr>
          <p:spPr bwMode="auto">
            <a:xfrm flipV="1">
              <a:off x="3532" y="1033"/>
              <a:ext cx="115" cy="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7" name="Line 31"/>
            <p:cNvSpPr>
              <a:spLocks noChangeShapeType="1"/>
            </p:cNvSpPr>
            <p:nvPr/>
          </p:nvSpPr>
          <p:spPr bwMode="auto">
            <a:xfrm>
              <a:off x="3647" y="1033"/>
              <a:ext cx="116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8" name="Line 32"/>
            <p:cNvSpPr>
              <a:spLocks noChangeShapeType="1"/>
            </p:cNvSpPr>
            <p:nvPr/>
          </p:nvSpPr>
          <p:spPr bwMode="auto">
            <a:xfrm>
              <a:off x="3672" y="1020"/>
              <a:ext cx="89" cy="5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9" name="Line 33"/>
            <p:cNvSpPr>
              <a:spLocks noChangeShapeType="1"/>
            </p:cNvSpPr>
            <p:nvPr/>
          </p:nvSpPr>
          <p:spPr bwMode="auto">
            <a:xfrm flipV="1">
              <a:off x="3763" y="1031"/>
              <a:ext cx="115" cy="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0" name="Line 34"/>
            <p:cNvSpPr>
              <a:spLocks noChangeShapeType="1"/>
            </p:cNvSpPr>
            <p:nvPr/>
          </p:nvSpPr>
          <p:spPr bwMode="auto">
            <a:xfrm>
              <a:off x="3878" y="1031"/>
              <a:ext cx="117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1" name="Line 35"/>
            <p:cNvSpPr>
              <a:spLocks noChangeShapeType="1"/>
            </p:cNvSpPr>
            <p:nvPr/>
          </p:nvSpPr>
          <p:spPr bwMode="auto">
            <a:xfrm>
              <a:off x="3903" y="1018"/>
              <a:ext cx="90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2" name="Line 36"/>
            <p:cNvSpPr>
              <a:spLocks noChangeShapeType="1"/>
            </p:cNvSpPr>
            <p:nvPr/>
          </p:nvSpPr>
          <p:spPr bwMode="auto">
            <a:xfrm flipV="1">
              <a:off x="3995" y="1030"/>
              <a:ext cx="115" cy="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3" name="Line 37"/>
            <p:cNvSpPr>
              <a:spLocks noChangeShapeType="1"/>
            </p:cNvSpPr>
            <p:nvPr/>
          </p:nvSpPr>
          <p:spPr bwMode="auto">
            <a:xfrm>
              <a:off x="4110" y="1030"/>
              <a:ext cx="116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4" name="Line 38"/>
            <p:cNvSpPr>
              <a:spLocks noChangeShapeType="1"/>
            </p:cNvSpPr>
            <p:nvPr/>
          </p:nvSpPr>
          <p:spPr bwMode="auto">
            <a:xfrm>
              <a:off x="4112" y="1059"/>
              <a:ext cx="89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5" name="Line 39"/>
            <p:cNvSpPr>
              <a:spLocks noChangeShapeType="1"/>
            </p:cNvSpPr>
            <p:nvPr/>
          </p:nvSpPr>
          <p:spPr bwMode="auto">
            <a:xfrm flipH="1" flipV="1">
              <a:off x="4260" y="857"/>
              <a:ext cx="43" cy="12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6" name="Line 40"/>
            <p:cNvSpPr>
              <a:spLocks noChangeShapeType="1"/>
            </p:cNvSpPr>
            <p:nvPr/>
          </p:nvSpPr>
          <p:spPr bwMode="auto">
            <a:xfrm flipV="1">
              <a:off x="4303" y="854"/>
              <a:ext cx="34" cy="1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7" name="Line 41"/>
            <p:cNvSpPr>
              <a:spLocks noChangeShapeType="1"/>
            </p:cNvSpPr>
            <p:nvPr/>
          </p:nvSpPr>
          <p:spPr bwMode="auto">
            <a:xfrm flipV="1">
              <a:off x="3454" y="863"/>
              <a:ext cx="42" cy="1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8" name="Line 42"/>
            <p:cNvSpPr>
              <a:spLocks noChangeShapeType="1"/>
            </p:cNvSpPr>
            <p:nvPr/>
          </p:nvSpPr>
          <p:spPr bwMode="auto">
            <a:xfrm flipH="1" flipV="1">
              <a:off x="3419" y="861"/>
              <a:ext cx="35" cy="1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9" name="Line 43"/>
            <p:cNvSpPr>
              <a:spLocks noChangeShapeType="1"/>
            </p:cNvSpPr>
            <p:nvPr/>
          </p:nvSpPr>
          <p:spPr bwMode="auto">
            <a:xfrm>
              <a:off x="4545" y="958"/>
              <a:ext cx="116" cy="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0" name="Line 44"/>
            <p:cNvSpPr>
              <a:spLocks noChangeShapeType="1"/>
            </p:cNvSpPr>
            <p:nvPr/>
          </p:nvSpPr>
          <p:spPr bwMode="auto">
            <a:xfrm>
              <a:off x="4547" y="987"/>
              <a:ext cx="88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1" name="Line 45"/>
            <p:cNvSpPr>
              <a:spLocks noChangeShapeType="1"/>
            </p:cNvSpPr>
            <p:nvPr/>
          </p:nvSpPr>
          <p:spPr bwMode="auto">
            <a:xfrm flipH="1">
              <a:off x="4344" y="1163"/>
              <a:ext cx="86" cy="2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2" name="Line 46"/>
            <p:cNvSpPr>
              <a:spLocks noChangeShapeType="1"/>
            </p:cNvSpPr>
            <p:nvPr/>
          </p:nvSpPr>
          <p:spPr bwMode="auto">
            <a:xfrm>
              <a:off x="4661" y="1027"/>
              <a:ext cx="1" cy="1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3" name="Line 47"/>
            <p:cNvSpPr>
              <a:spLocks noChangeShapeType="1"/>
            </p:cNvSpPr>
            <p:nvPr/>
          </p:nvSpPr>
          <p:spPr bwMode="auto">
            <a:xfrm>
              <a:off x="3454" y="1254"/>
              <a:ext cx="1" cy="9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4" name="Line 48"/>
            <p:cNvSpPr>
              <a:spLocks noChangeShapeType="1"/>
            </p:cNvSpPr>
            <p:nvPr/>
          </p:nvSpPr>
          <p:spPr bwMode="auto">
            <a:xfrm>
              <a:off x="4305" y="1247"/>
              <a:ext cx="1" cy="9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3124200" y="2209800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+ </a:t>
            </a:r>
            <a:r>
              <a:rPr lang="en-US" sz="2000" dirty="0" err="1" smtClean="0"/>
              <a:t>thiol</a:t>
            </a:r>
            <a:endParaRPr lang="en-US" sz="2000" dirty="0"/>
          </a:p>
        </p:txBody>
      </p:sp>
      <p:sp>
        <p:nvSpPr>
          <p:cNvPr id="65" name="Freeform 64"/>
          <p:cNvSpPr/>
          <p:nvPr/>
        </p:nvSpPr>
        <p:spPr>
          <a:xfrm>
            <a:off x="3799490" y="1008993"/>
            <a:ext cx="2320159" cy="1119352"/>
          </a:xfrm>
          <a:custGeom>
            <a:avLst/>
            <a:gdLst>
              <a:gd name="connsiteX0" fmla="*/ 0 w 2320159"/>
              <a:gd name="connsiteY0" fmla="*/ 1119352 h 1119352"/>
              <a:gd name="connsiteX1" fmla="*/ 583324 w 2320159"/>
              <a:gd name="connsiteY1" fmla="*/ 409904 h 1119352"/>
              <a:gd name="connsiteX2" fmla="*/ 1466193 w 2320159"/>
              <a:gd name="connsiteY2" fmla="*/ 15766 h 1119352"/>
              <a:gd name="connsiteX3" fmla="*/ 2191407 w 2320159"/>
              <a:gd name="connsiteY3" fmla="*/ 315310 h 1119352"/>
              <a:gd name="connsiteX4" fmla="*/ 2238703 w 2320159"/>
              <a:gd name="connsiteY4" fmla="*/ 630621 h 111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0159" h="1119352">
                <a:moveTo>
                  <a:pt x="0" y="1119352"/>
                </a:moveTo>
                <a:cubicBezTo>
                  <a:pt x="169479" y="856593"/>
                  <a:pt x="338959" y="593835"/>
                  <a:pt x="583324" y="409904"/>
                </a:cubicBezTo>
                <a:cubicBezTo>
                  <a:pt x="827689" y="225973"/>
                  <a:pt x="1198179" y="31532"/>
                  <a:pt x="1466193" y="15766"/>
                </a:cubicBezTo>
                <a:cubicBezTo>
                  <a:pt x="1734207" y="0"/>
                  <a:pt x="2062655" y="212834"/>
                  <a:pt x="2191407" y="315310"/>
                </a:cubicBezTo>
                <a:cubicBezTo>
                  <a:pt x="2320159" y="417786"/>
                  <a:pt x="2238703" y="630621"/>
                  <a:pt x="2238703" y="630621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52400" y="6477000"/>
            <a:ext cx="5647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Bates eta l., </a:t>
            </a:r>
            <a:r>
              <a:rPr lang="en-US" sz="1400" i="1" dirty="0" smtClean="0"/>
              <a:t>PRL</a:t>
            </a:r>
            <a:r>
              <a:rPr lang="en-US" sz="1400" dirty="0" smtClean="0"/>
              <a:t> 2005, Bates et al., </a:t>
            </a:r>
            <a:r>
              <a:rPr lang="en-US" sz="1400" i="1" dirty="0" smtClean="0"/>
              <a:t>Science</a:t>
            </a:r>
            <a:r>
              <a:rPr lang="en-US" sz="1400" dirty="0" smtClean="0"/>
              <a:t> 2007, Dempsey et al., </a:t>
            </a:r>
            <a:r>
              <a:rPr lang="en-US" sz="1400" i="1" dirty="0" smtClean="0"/>
              <a:t>JACS</a:t>
            </a:r>
            <a:r>
              <a:rPr lang="en-US" sz="1400" dirty="0" smtClean="0"/>
              <a:t> 2009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678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49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6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/>
      <p:bldP spid="13" grpId="0"/>
      <p:bldP spid="15" grpId="0"/>
      <p:bldP spid="16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/>
          <p:nvPr/>
        </p:nvCxnSpPr>
        <p:spPr>
          <a:xfrm rot="5400000">
            <a:off x="4000500" y="5524500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000500" y="2324100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Multicolor Single Molecule Switching: Activation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lum bright="33000" contrast="54000"/>
          </a:blip>
          <a:srcRect/>
          <a:stretch>
            <a:fillRect/>
          </a:stretch>
        </p:blipFill>
        <p:spPr bwMode="auto">
          <a:xfrm>
            <a:off x="1676400" y="1295400"/>
            <a:ext cx="1524000" cy="1524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676400" y="4724400"/>
            <a:ext cx="1524000" cy="1524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5400000">
            <a:off x="2133600" y="3657600"/>
            <a:ext cx="9906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 rot="16200000">
            <a:off x="1714500" y="3619500"/>
            <a:ext cx="9906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1A8A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989116" y="3591583"/>
            <a:ext cx="166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photoactivation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360281" y="3583320"/>
            <a:ext cx="13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Deactivation</a:t>
            </a:r>
            <a:endParaRPr lang="en-US" dirty="0"/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1371600" y="5257800"/>
            <a:ext cx="510122" cy="765183"/>
          </a:xfrm>
          <a:prstGeom prst="lightningBolt">
            <a:avLst/>
          </a:prstGeom>
          <a:solidFill>
            <a:srgbClr val="1A8A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28"/>
          <p:cNvSpPr>
            <a:spLocks noChangeArrowheads="1"/>
          </p:cNvSpPr>
          <p:nvPr/>
        </p:nvSpPr>
        <p:spPr bwMode="auto">
          <a:xfrm flipH="1">
            <a:off x="3048000" y="1597017"/>
            <a:ext cx="510122" cy="765183"/>
          </a:xfrm>
          <a:prstGeom prst="lightningBol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06179" y="1143000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650 nm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4702314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360 nm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650 nm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6400" y="1295400"/>
            <a:ext cx="127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Fluorescent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47244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Dark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3" name="Cy5 switching - activation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1600" y="2057400"/>
            <a:ext cx="3429000" cy="3429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Oval 63"/>
          <p:cNvSpPr/>
          <p:nvPr/>
        </p:nvSpPr>
        <p:spPr>
          <a:xfrm>
            <a:off x="3733800" y="1905000"/>
            <a:ext cx="838200" cy="3048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Cy5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3733800" y="5105400"/>
            <a:ext cx="838200" cy="30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Cy5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3733800" y="2362200"/>
            <a:ext cx="762000" cy="304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Cy3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733800" y="5562600"/>
            <a:ext cx="762000" cy="304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Cy3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4800" y="5410200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5B8000"/>
                </a:solidFill>
              </a:rPr>
              <a:t>532 nm</a:t>
            </a:r>
          </a:p>
        </p:txBody>
      </p:sp>
    </p:spTree>
    <p:extLst>
      <p:ext uri="{BB962C8B-B14F-4D97-AF65-F5344CB8AC3E}">
        <p14:creationId xmlns:p14="http://schemas.microsoft.com/office/powerpoint/2010/main" val="3240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640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video>
              <p:cMediaNode>
                <p:cTn id="3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video>
          </p:childTnLst>
        </p:cTn>
      </p:par>
    </p:tnLst>
    <p:bldLst>
      <p:bldP spid="66" grpId="0" animBg="1"/>
      <p:bldP spid="67" grpId="0" animBg="1"/>
      <p:bldP spid="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the activation of Cy5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lum bright="33000" contrast="54000"/>
          </a:blip>
          <a:srcRect/>
          <a:stretch>
            <a:fillRect/>
          </a:stretch>
        </p:blipFill>
        <p:spPr bwMode="auto">
          <a:xfrm>
            <a:off x="1676400" y="1295400"/>
            <a:ext cx="1524000" cy="1524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676400" y="4724400"/>
            <a:ext cx="1524000" cy="1524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5400000">
            <a:off x="2133600" y="3657600"/>
            <a:ext cx="9906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 rot="16200000">
            <a:off x="1714500" y="3619500"/>
            <a:ext cx="9906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1A8A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989116" y="3591583"/>
            <a:ext cx="166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photoactivation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360281" y="3583320"/>
            <a:ext cx="13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Deactivation</a:t>
            </a:r>
            <a:endParaRPr lang="en-US" dirty="0"/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1371600" y="5257800"/>
            <a:ext cx="510122" cy="765183"/>
          </a:xfrm>
          <a:prstGeom prst="lightningBolt">
            <a:avLst/>
          </a:prstGeom>
          <a:solidFill>
            <a:srgbClr val="1A8A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28"/>
          <p:cNvSpPr>
            <a:spLocks noChangeArrowheads="1"/>
          </p:cNvSpPr>
          <p:nvPr/>
        </p:nvSpPr>
        <p:spPr bwMode="auto">
          <a:xfrm flipH="1">
            <a:off x="3048000" y="1597017"/>
            <a:ext cx="510122" cy="765183"/>
          </a:xfrm>
          <a:prstGeom prst="lightningBol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06179" y="1143000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650 nm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1295400"/>
            <a:ext cx="127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Fluorescent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47244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Dark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811"/>
          <p:cNvGrpSpPr>
            <a:grpSpLocks/>
          </p:cNvGrpSpPr>
          <p:nvPr/>
        </p:nvGrpSpPr>
        <p:grpSpPr bwMode="auto">
          <a:xfrm>
            <a:off x="5600700" y="3440113"/>
            <a:ext cx="2481263" cy="1428751"/>
            <a:chOff x="3528" y="2285"/>
            <a:chExt cx="1563" cy="900"/>
          </a:xfrm>
        </p:grpSpPr>
        <p:sp>
          <p:nvSpPr>
            <p:cNvPr id="24" name="Line 812"/>
            <p:cNvSpPr>
              <a:spLocks noChangeShapeType="1"/>
            </p:cNvSpPr>
            <p:nvPr/>
          </p:nvSpPr>
          <p:spPr bwMode="auto">
            <a:xfrm>
              <a:off x="3641" y="2285"/>
              <a:ext cx="0" cy="690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813"/>
            <p:cNvSpPr>
              <a:spLocks noChangeShapeType="1"/>
            </p:cNvSpPr>
            <p:nvPr/>
          </p:nvSpPr>
          <p:spPr bwMode="auto">
            <a:xfrm>
              <a:off x="3606" y="2356"/>
              <a:ext cx="37" cy="0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814"/>
            <p:cNvSpPr>
              <a:spLocks noChangeShapeType="1"/>
            </p:cNvSpPr>
            <p:nvPr/>
          </p:nvSpPr>
          <p:spPr bwMode="auto">
            <a:xfrm>
              <a:off x="3606" y="2469"/>
              <a:ext cx="37" cy="0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15"/>
            <p:cNvSpPr>
              <a:spLocks noChangeShapeType="1"/>
            </p:cNvSpPr>
            <p:nvPr/>
          </p:nvSpPr>
          <p:spPr bwMode="auto">
            <a:xfrm>
              <a:off x="3606" y="2583"/>
              <a:ext cx="37" cy="0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816"/>
            <p:cNvSpPr>
              <a:spLocks noChangeShapeType="1"/>
            </p:cNvSpPr>
            <p:nvPr/>
          </p:nvSpPr>
          <p:spPr bwMode="auto">
            <a:xfrm>
              <a:off x="3606" y="2696"/>
              <a:ext cx="37" cy="0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817"/>
            <p:cNvSpPr>
              <a:spLocks noChangeShapeType="1"/>
            </p:cNvSpPr>
            <p:nvPr/>
          </p:nvSpPr>
          <p:spPr bwMode="auto">
            <a:xfrm>
              <a:off x="3606" y="2809"/>
              <a:ext cx="37" cy="0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818"/>
            <p:cNvSpPr>
              <a:spLocks noChangeShapeType="1"/>
            </p:cNvSpPr>
            <p:nvPr/>
          </p:nvSpPr>
          <p:spPr bwMode="auto">
            <a:xfrm>
              <a:off x="3606" y="2920"/>
              <a:ext cx="37" cy="0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819"/>
            <p:cNvSpPr>
              <a:spLocks noChangeArrowheads="1"/>
            </p:cNvSpPr>
            <p:nvPr/>
          </p:nvSpPr>
          <p:spPr bwMode="auto">
            <a:xfrm>
              <a:off x="3528" y="3012"/>
              <a:ext cx="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dirty="0"/>
            </a:p>
          </p:txBody>
        </p:sp>
        <p:sp>
          <p:nvSpPr>
            <p:cNvPr id="32" name="Rectangle 820"/>
            <p:cNvSpPr>
              <a:spLocks noChangeArrowheads="1"/>
            </p:cNvSpPr>
            <p:nvPr/>
          </p:nvSpPr>
          <p:spPr bwMode="auto">
            <a:xfrm>
              <a:off x="3528" y="2960"/>
              <a:ext cx="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dirty="0"/>
            </a:p>
          </p:txBody>
        </p:sp>
        <p:sp>
          <p:nvSpPr>
            <p:cNvPr id="33" name="Rectangle 821"/>
            <p:cNvSpPr>
              <a:spLocks noChangeArrowheads="1"/>
            </p:cNvSpPr>
            <p:nvPr/>
          </p:nvSpPr>
          <p:spPr bwMode="auto">
            <a:xfrm>
              <a:off x="3552" y="2885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Rectangle 822"/>
            <p:cNvSpPr>
              <a:spLocks noChangeArrowheads="1"/>
            </p:cNvSpPr>
            <p:nvPr/>
          </p:nvSpPr>
          <p:spPr bwMode="auto">
            <a:xfrm>
              <a:off x="3552" y="2865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dirty="0"/>
            </a:p>
          </p:txBody>
        </p:sp>
        <p:sp>
          <p:nvSpPr>
            <p:cNvPr id="35" name="Rectangle 823"/>
            <p:cNvSpPr>
              <a:spLocks noChangeArrowheads="1"/>
            </p:cNvSpPr>
            <p:nvPr/>
          </p:nvSpPr>
          <p:spPr bwMode="auto">
            <a:xfrm>
              <a:off x="3552" y="2767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Rectangle 824"/>
            <p:cNvSpPr>
              <a:spLocks noChangeArrowheads="1"/>
            </p:cNvSpPr>
            <p:nvPr/>
          </p:nvSpPr>
          <p:spPr bwMode="auto">
            <a:xfrm>
              <a:off x="3552" y="274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Rectangle 825"/>
            <p:cNvSpPr>
              <a:spLocks noChangeArrowheads="1"/>
            </p:cNvSpPr>
            <p:nvPr/>
          </p:nvSpPr>
          <p:spPr bwMode="auto">
            <a:xfrm>
              <a:off x="3552" y="2587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dirty="0"/>
            </a:p>
          </p:txBody>
        </p:sp>
        <p:sp>
          <p:nvSpPr>
            <p:cNvPr id="38" name="Rectangle 826"/>
            <p:cNvSpPr>
              <a:spLocks noChangeArrowheads="1"/>
            </p:cNvSpPr>
            <p:nvPr/>
          </p:nvSpPr>
          <p:spPr bwMode="auto">
            <a:xfrm>
              <a:off x="3552" y="2546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dirty="0"/>
            </a:p>
          </p:txBody>
        </p:sp>
        <p:sp>
          <p:nvSpPr>
            <p:cNvPr id="39" name="Rectangle 827"/>
            <p:cNvSpPr>
              <a:spLocks noChangeArrowheads="1"/>
            </p:cNvSpPr>
            <p:nvPr/>
          </p:nvSpPr>
          <p:spPr bwMode="auto">
            <a:xfrm>
              <a:off x="3552" y="2448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Line 828"/>
            <p:cNvSpPr>
              <a:spLocks noChangeShapeType="1"/>
            </p:cNvSpPr>
            <p:nvPr/>
          </p:nvSpPr>
          <p:spPr bwMode="auto">
            <a:xfrm>
              <a:off x="3639" y="2977"/>
              <a:ext cx="1415" cy="0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829"/>
            <p:cNvSpPr>
              <a:spLocks noChangeShapeType="1"/>
            </p:cNvSpPr>
            <p:nvPr/>
          </p:nvSpPr>
          <p:spPr bwMode="auto">
            <a:xfrm flipV="1">
              <a:off x="5054" y="2975"/>
              <a:ext cx="0" cy="37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830"/>
            <p:cNvSpPr>
              <a:spLocks noChangeArrowheads="1"/>
            </p:cNvSpPr>
            <p:nvPr/>
          </p:nvSpPr>
          <p:spPr bwMode="auto">
            <a:xfrm>
              <a:off x="5021" y="3023"/>
              <a:ext cx="32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231F20"/>
                  </a:solidFill>
                </a:rPr>
                <a:t>3</a:t>
              </a:r>
              <a:endParaRPr lang="en-US"/>
            </a:p>
          </p:txBody>
        </p:sp>
        <p:sp>
          <p:nvSpPr>
            <p:cNvPr id="43" name="Rectangle 831"/>
            <p:cNvSpPr>
              <a:spLocks noChangeArrowheads="1"/>
            </p:cNvSpPr>
            <p:nvPr/>
          </p:nvSpPr>
          <p:spPr bwMode="auto">
            <a:xfrm>
              <a:off x="5059" y="3023"/>
              <a:ext cx="32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231F20"/>
                  </a:solidFill>
                </a:rPr>
                <a:t>0</a:t>
              </a:r>
              <a:endParaRPr lang="en-US"/>
            </a:p>
          </p:txBody>
        </p:sp>
        <p:sp>
          <p:nvSpPr>
            <p:cNvPr id="44" name="Line 832"/>
            <p:cNvSpPr>
              <a:spLocks noChangeShapeType="1"/>
            </p:cNvSpPr>
            <p:nvPr/>
          </p:nvSpPr>
          <p:spPr bwMode="auto">
            <a:xfrm flipV="1">
              <a:off x="4600" y="2975"/>
              <a:ext cx="0" cy="37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833"/>
            <p:cNvSpPr>
              <a:spLocks noChangeArrowheads="1"/>
            </p:cNvSpPr>
            <p:nvPr/>
          </p:nvSpPr>
          <p:spPr bwMode="auto">
            <a:xfrm>
              <a:off x="4568" y="3023"/>
              <a:ext cx="32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231F20"/>
                  </a:solidFill>
                </a:rPr>
                <a:t>2</a:t>
              </a:r>
              <a:endParaRPr lang="en-US"/>
            </a:p>
          </p:txBody>
        </p:sp>
        <p:sp>
          <p:nvSpPr>
            <p:cNvPr id="46" name="Rectangle 834"/>
            <p:cNvSpPr>
              <a:spLocks noChangeArrowheads="1"/>
            </p:cNvSpPr>
            <p:nvPr/>
          </p:nvSpPr>
          <p:spPr bwMode="auto">
            <a:xfrm>
              <a:off x="4606" y="3023"/>
              <a:ext cx="32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231F20"/>
                  </a:solidFill>
                </a:rPr>
                <a:t>0</a:t>
              </a:r>
              <a:endParaRPr lang="en-US"/>
            </a:p>
          </p:txBody>
        </p:sp>
        <p:sp>
          <p:nvSpPr>
            <p:cNvPr id="47" name="Line 835"/>
            <p:cNvSpPr>
              <a:spLocks noChangeShapeType="1"/>
            </p:cNvSpPr>
            <p:nvPr/>
          </p:nvSpPr>
          <p:spPr bwMode="auto">
            <a:xfrm flipV="1">
              <a:off x="4147" y="2975"/>
              <a:ext cx="0" cy="37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836"/>
            <p:cNvSpPr>
              <a:spLocks noChangeArrowheads="1"/>
            </p:cNvSpPr>
            <p:nvPr/>
          </p:nvSpPr>
          <p:spPr bwMode="auto">
            <a:xfrm>
              <a:off x="4115" y="3023"/>
              <a:ext cx="32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231F20"/>
                  </a:solidFill>
                </a:rPr>
                <a:t>1</a:t>
              </a:r>
              <a:endParaRPr lang="en-US"/>
            </a:p>
          </p:txBody>
        </p:sp>
        <p:sp>
          <p:nvSpPr>
            <p:cNvPr id="49" name="Rectangle 837"/>
            <p:cNvSpPr>
              <a:spLocks noChangeArrowheads="1"/>
            </p:cNvSpPr>
            <p:nvPr/>
          </p:nvSpPr>
          <p:spPr bwMode="auto">
            <a:xfrm>
              <a:off x="4153" y="3023"/>
              <a:ext cx="32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231F20"/>
                  </a:solidFill>
                </a:rPr>
                <a:t>0</a:t>
              </a:r>
              <a:endParaRPr lang="en-US"/>
            </a:p>
          </p:txBody>
        </p:sp>
        <p:sp>
          <p:nvSpPr>
            <p:cNvPr id="50" name="Line 838"/>
            <p:cNvSpPr>
              <a:spLocks noChangeShapeType="1"/>
            </p:cNvSpPr>
            <p:nvPr/>
          </p:nvSpPr>
          <p:spPr bwMode="auto">
            <a:xfrm flipV="1">
              <a:off x="3693" y="2975"/>
              <a:ext cx="0" cy="37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839"/>
            <p:cNvSpPr>
              <a:spLocks noChangeArrowheads="1"/>
            </p:cNvSpPr>
            <p:nvPr/>
          </p:nvSpPr>
          <p:spPr bwMode="auto">
            <a:xfrm>
              <a:off x="3678" y="3023"/>
              <a:ext cx="32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231F20"/>
                  </a:solidFill>
                </a:rPr>
                <a:t>0</a:t>
              </a:r>
              <a:endParaRPr lang="en-US" dirty="0"/>
            </a:p>
          </p:txBody>
        </p:sp>
        <p:sp>
          <p:nvSpPr>
            <p:cNvPr id="52" name="Rectangle 840"/>
            <p:cNvSpPr>
              <a:spLocks noChangeArrowheads="1"/>
            </p:cNvSpPr>
            <p:nvPr/>
          </p:nvSpPr>
          <p:spPr bwMode="auto">
            <a:xfrm>
              <a:off x="4248" y="3088"/>
              <a:ext cx="2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231F20"/>
                  </a:solidFill>
                </a:rPr>
                <a:t>t</a:t>
              </a:r>
              <a:endParaRPr lang="en-US"/>
            </a:p>
          </p:txBody>
        </p:sp>
        <p:sp>
          <p:nvSpPr>
            <p:cNvPr id="53" name="Rectangle 841"/>
            <p:cNvSpPr>
              <a:spLocks noChangeArrowheads="1"/>
            </p:cNvSpPr>
            <p:nvPr/>
          </p:nvSpPr>
          <p:spPr bwMode="auto">
            <a:xfrm>
              <a:off x="4269" y="3088"/>
              <a:ext cx="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231F20"/>
                  </a:solidFill>
                </a:rPr>
                <a:t>i</a:t>
              </a:r>
              <a:endParaRPr lang="en-US"/>
            </a:p>
          </p:txBody>
        </p:sp>
        <p:sp>
          <p:nvSpPr>
            <p:cNvPr id="54" name="Rectangle 842"/>
            <p:cNvSpPr>
              <a:spLocks noChangeArrowheads="1"/>
            </p:cNvSpPr>
            <p:nvPr/>
          </p:nvSpPr>
          <p:spPr bwMode="auto">
            <a:xfrm>
              <a:off x="4287" y="3088"/>
              <a:ext cx="6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231F20"/>
                  </a:solidFill>
                </a:rPr>
                <a:t>m</a:t>
              </a:r>
              <a:endParaRPr lang="en-US"/>
            </a:p>
          </p:txBody>
        </p:sp>
        <p:sp>
          <p:nvSpPr>
            <p:cNvPr id="55" name="Rectangle 843"/>
            <p:cNvSpPr>
              <a:spLocks noChangeArrowheads="1"/>
            </p:cNvSpPr>
            <p:nvPr/>
          </p:nvSpPr>
          <p:spPr bwMode="auto">
            <a:xfrm>
              <a:off x="4352" y="3088"/>
              <a:ext cx="4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231F20"/>
                  </a:solidFill>
                </a:rPr>
                <a:t>e</a:t>
              </a:r>
              <a:endParaRPr lang="en-US"/>
            </a:p>
          </p:txBody>
        </p:sp>
        <p:sp>
          <p:nvSpPr>
            <p:cNvPr id="56" name="Rectangle 844"/>
            <p:cNvSpPr>
              <a:spLocks noChangeArrowheads="1"/>
            </p:cNvSpPr>
            <p:nvPr/>
          </p:nvSpPr>
          <p:spPr bwMode="auto">
            <a:xfrm>
              <a:off x="4417" y="3088"/>
              <a:ext cx="2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231F20"/>
                  </a:solidFill>
                </a:rPr>
                <a:t>(</a:t>
              </a:r>
              <a:endParaRPr lang="en-US"/>
            </a:p>
          </p:txBody>
        </p:sp>
        <p:sp>
          <p:nvSpPr>
            <p:cNvPr id="57" name="Rectangle 845"/>
            <p:cNvSpPr>
              <a:spLocks noChangeArrowheads="1"/>
            </p:cNvSpPr>
            <p:nvPr/>
          </p:nvSpPr>
          <p:spPr bwMode="auto">
            <a:xfrm>
              <a:off x="4443" y="3088"/>
              <a:ext cx="3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231F20"/>
                  </a:solidFill>
                </a:rPr>
                <a:t>s</a:t>
              </a:r>
              <a:endParaRPr lang="en-US"/>
            </a:p>
          </p:txBody>
        </p:sp>
        <p:sp>
          <p:nvSpPr>
            <p:cNvPr id="58" name="Rectangle 846"/>
            <p:cNvSpPr>
              <a:spLocks noChangeArrowheads="1"/>
            </p:cNvSpPr>
            <p:nvPr/>
          </p:nvSpPr>
          <p:spPr bwMode="auto">
            <a:xfrm>
              <a:off x="4482" y="3088"/>
              <a:ext cx="2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231F20"/>
                  </a:solidFill>
                </a:rPr>
                <a:t>)</a:t>
              </a:r>
              <a:endParaRPr lang="en-US"/>
            </a:p>
          </p:txBody>
        </p:sp>
      </p:grpSp>
      <p:grpSp>
        <p:nvGrpSpPr>
          <p:cNvPr id="13" name="Group 847"/>
          <p:cNvGrpSpPr>
            <a:grpSpLocks/>
          </p:cNvGrpSpPr>
          <p:nvPr/>
        </p:nvGrpSpPr>
        <p:grpSpPr bwMode="auto">
          <a:xfrm>
            <a:off x="5791200" y="3486150"/>
            <a:ext cx="2232025" cy="250825"/>
            <a:chOff x="3043" y="2072"/>
            <a:chExt cx="1406" cy="158"/>
          </a:xfrm>
        </p:grpSpPr>
        <p:sp>
          <p:nvSpPr>
            <p:cNvPr id="60" name="Line 848"/>
            <p:cNvSpPr>
              <a:spLocks noChangeShapeType="1"/>
            </p:cNvSpPr>
            <p:nvPr/>
          </p:nvSpPr>
          <p:spPr bwMode="auto">
            <a:xfrm flipV="1">
              <a:off x="3043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849"/>
            <p:cNvSpPr>
              <a:spLocks noChangeShapeType="1"/>
            </p:cNvSpPr>
            <p:nvPr/>
          </p:nvSpPr>
          <p:spPr bwMode="auto">
            <a:xfrm flipV="1">
              <a:off x="3048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850"/>
            <p:cNvSpPr>
              <a:spLocks noChangeShapeType="1"/>
            </p:cNvSpPr>
            <p:nvPr/>
          </p:nvSpPr>
          <p:spPr bwMode="auto">
            <a:xfrm flipV="1">
              <a:off x="3053" y="2214"/>
              <a:ext cx="4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851"/>
            <p:cNvSpPr>
              <a:spLocks noChangeShapeType="1"/>
            </p:cNvSpPr>
            <p:nvPr/>
          </p:nvSpPr>
          <p:spPr bwMode="auto">
            <a:xfrm>
              <a:off x="3057" y="2214"/>
              <a:ext cx="5" cy="14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852"/>
            <p:cNvSpPr>
              <a:spLocks noChangeShapeType="1"/>
            </p:cNvSpPr>
            <p:nvPr/>
          </p:nvSpPr>
          <p:spPr bwMode="auto">
            <a:xfrm flipV="1">
              <a:off x="3062" y="2226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853"/>
            <p:cNvSpPr>
              <a:spLocks noChangeShapeType="1"/>
            </p:cNvSpPr>
            <p:nvPr/>
          </p:nvSpPr>
          <p:spPr bwMode="auto">
            <a:xfrm>
              <a:off x="3067" y="2226"/>
              <a:ext cx="4" cy="4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854"/>
            <p:cNvSpPr>
              <a:spLocks noChangeShapeType="1"/>
            </p:cNvSpPr>
            <p:nvPr/>
          </p:nvSpPr>
          <p:spPr bwMode="auto">
            <a:xfrm flipV="1">
              <a:off x="3071" y="2228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855"/>
            <p:cNvSpPr>
              <a:spLocks noChangeShapeType="1"/>
            </p:cNvSpPr>
            <p:nvPr/>
          </p:nvSpPr>
          <p:spPr bwMode="auto">
            <a:xfrm flipV="1">
              <a:off x="3076" y="2218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856"/>
            <p:cNvSpPr>
              <a:spLocks noChangeShapeType="1"/>
            </p:cNvSpPr>
            <p:nvPr/>
          </p:nvSpPr>
          <p:spPr bwMode="auto">
            <a:xfrm>
              <a:off x="3081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857"/>
            <p:cNvSpPr>
              <a:spLocks noChangeShapeType="1"/>
            </p:cNvSpPr>
            <p:nvPr/>
          </p:nvSpPr>
          <p:spPr bwMode="auto">
            <a:xfrm flipV="1">
              <a:off x="3086" y="2218"/>
              <a:ext cx="2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858"/>
            <p:cNvSpPr>
              <a:spLocks noChangeShapeType="1"/>
            </p:cNvSpPr>
            <p:nvPr/>
          </p:nvSpPr>
          <p:spPr bwMode="auto">
            <a:xfrm>
              <a:off x="3088" y="2218"/>
              <a:ext cx="5" cy="1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859"/>
            <p:cNvSpPr>
              <a:spLocks noChangeShapeType="1"/>
            </p:cNvSpPr>
            <p:nvPr/>
          </p:nvSpPr>
          <p:spPr bwMode="auto">
            <a:xfrm flipV="1">
              <a:off x="3093" y="2228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860"/>
            <p:cNvSpPr>
              <a:spLocks noChangeShapeType="1"/>
            </p:cNvSpPr>
            <p:nvPr/>
          </p:nvSpPr>
          <p:spPr bwMode="auto">
            <a:xfrm flipV="1">
              <a:off x="3097" y="2223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861"/>
            <p:cNvSpPr>
              <a:spLocks noChangeShapeType="1"/>
            </p:cNvSpPr>
            <p:nvPr/>
          </p:nvSpPr>
          <p:spPr bwMode="auto">
            <a:xfrm>
              <a:off x="3102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862"/>
            <p:cNvSpPr>
              <a:spLocks noChangeShapeType="1"/>
            </p:cNvSpPr>
            <p:nvPr/>
          </p:nvSpPr>
          <p:spPr bwMode="auto">
            <a:xfrm>
              <a:off x="3107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863"/>
            <p:cNvSpPr>
              <a:spLocks noChangeShapeType="1"/>
            </p:cNvSpPr>
            <p:nvPr/>
          </p:nvSpPr>
          <p:spPr bwMode="auto">
            <a:xfrm flipV="1">
              <a:off x="3112" y="2218"/>
              <a:ext cx="4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64"/>
            <p:cNvSpPr>
              <a:spLocks noChangeShapeType="1"/>
            </p:cNvSpPr>
            <p:nvPr/>
          </p:nvSpPr>
          <p:spPr bwMode="auto">
            <a:xfrm>
              <a:off x="3116" y="2218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865"/>
            <p:cNvSpPr>
              <a:spLocks noChangeShapeType="1"/>
            </p:cNvSpPr>
            <p:nvPr/>
          </p:nvSpPr>
          <p:spPr bwMode="auto">
            <a:xfrm flipV="1">
              <a:off x="3121" y="2226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866"/>
            <p:cNvSpPr>
              <a:spLocks noChangeShapeType="1"/>
            </p:cNvSpPr>
            <p:nvPr/>
          </p:nvSpPr>
          <p:spPr bwMode="auto">
            <a:xfrm flipV="1">
              <a:off x="3126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67"/>
            <p:cNvSpPr>
              <a:spLocks noChangeShapeType="1"/>
            </p:cNvSpPr>
            <p:nvPr/>
          </p:nvSpPr>
          <p:spPr bwMode="auto">
            <a:xfrm flipV="1">
              <a:off x="3130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868"/>
            <p:cNvSpPr>
              <a:spLocks noChangeShapeType="1"/>
            </p:cNvSpPr>
            <p:nvPr/>
          </p:nvSpPr>
          <p:spPr bwMode="auto">
            <a:xfrm>
              <a:off x="3135" y="2218"/>
              <a:ext cx="5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869"/>
            <p:cNvSpPr>
              <a:spLocks noChangeShapeType="1"/>
            </p:cNvSpPr>
            <p:nvPr/>
          </p:nvSpPr>
          <p:spPr bwMode="auto">
            <a:xfrm>
              <a:off x="3140" y="2226"/>
              <a:ext cx="2" cy="4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870"/>
            <p:cNvSpPr>
              <a:spLocks noChangeShapeType="1"/>
            </p:cNvSpPr>
            <p:nvPr/>
          </p:nvSpPr>
          <p:spPr bwMode="auto">
            <a:xfrm flipV="1">
              <a:off x="3142" y="2223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71"/>
            <p:cNvSpPr>
              <a:spLocks noChangeShapeType="1"/>
            </p:cNvSpPr>
            <p:nvPr/>
          </p:nvSpPr>
          <p:spPr bwMode="auto">
            <a:xfrm>
              <a:off x="3147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872"/>
            <p:cNvSpPr>
              <a:spLocks noChangeShapeType="1"/>
            </p:cNvSpPr>
            <p:nvPr/>
          </p:nvSpPr>
          <p:spPr bwMode="auto">
            <a:xfrm>
              <a:off x="3152" y="2226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873"/>
            <p:cNvSpPr>
              <a:spLocks noChangeShapeType="1"/>
            </p:cNvSpPr>
            <p:nvPr/>
          </p:nvSpPr>
          <p:spPr bwMode="auto">
            <a:xfrm>
              <a:off x="3156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874"/>
            <p:cNvSpPr>
              <a:spLocks noChangeShapeType="1"/>
            </p:cNvSpPr>
            <p:nvPr/>
          </p:nvSpPr>
          <p:spPr bwMode="auto">
            <a:xfrm flipV="1">
              <a:off x="3161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875"/>
            <p:cNvSpPr>
              <a:spLocks noChangeShapeType="1"/>
            </p:cNvSpPr>
            <p:nvPr/>
          </p:nvSpPr>
          <p:spPr bwMode="auto">
            <a:xfrm>
              <a:off x="3166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876"/>
            <p:cNvSpPr>
              <a:spLocks noChangeShapeType="1"/>
            </p:cNvSpPr>
            <p:nvPr/>
          </p:nvSpPr>
          <p:spPr bwMode="auto">
            <a:xfrm flipV="1">
              <a:off x="3171" y="2216"/>
              <a:ext cx="4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877"/>
            <p:cNvSpPr>
              <a:spLocks noChangeShapeType="1"/>
            </p:cNvSpPr>
            <p:nvPr/>
          </p:nvSpPr>
          <p:spPr bwMode="auto">
            <a:xfrm flipV="1">
              <a:off x="3175" y="2112"/>
              <a:ext cx="5" cy="104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878"/>
            <p:cNvSpPr>
              <a:spLocks noChangeShapeType="1"/>
            </p:cNvSpPr>
            <p:nvPr/>
          </p:nvSpPr>
          <p:spPr bwMode="auto">
            <a:xfrm>
              <a:off x="3180" y="2112"/>
              <a:ext cx="5" cy="9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879"/>
            <p:cNvSpPr>
              <a:spLocks noChangeShapeType="1"/>
            </p:cNvSpPr>
            <p:nvPr/>
          </p:nvSpPr>
          <p:spPr bwMode="auto">
            <a:xfrm flipV="1">
              <a:off x="3185" y="2084"/>
              <a:ext cx="5" cy="12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880"/>
            <p:cNvSpPr>
              <a:spLocks noChangeShapeType="1"/>
            </p:cNvSpPr>
            <p:nvPr/>
          </p:nvSpPr>
          <p:spPr bwMode="auto">
            <a:xfrm>
              <a:off x="3190" y="2084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881"/>
            <p:cNvSpPr>
              <a:spLocks noChangeShapeType="1"/>
            </p:cNvSpPr>
            <p:nvPr/>
          </p:nvSpPr>
          <p:spPr bwMode="auto">
            <a:xfrm flipV="1">
              <a:off x="3194" y="2079"/>
              <a:ext cx="3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882"/>
            <p:cNvSpPr>
              <a:spLocks noChangeShapeType="1"/>
            </p:cNvSpPr>
            <p:nvPr/>
          </p:nvSpPr>
          <p:spPr bwMode="auto">
            <a:xfrm>
              <a:off x="3197" y="2079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883"/>
            <p:cNvSpPr>
              <a:spLocks noChangeShapeType="1"/>
            </p:cNvSpPr>
            <p:nvPr/>
          </p:nvSpPr>
          <p:spPr bwMode="auto">
            <a:xfrm>
              <a:off x="3201" y="2082"/>
              <a:ext cx="5" cy="1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884"/>
            <p:cNvSpPr>
              <a:spLocks noChangeShapeType="1"/>
            </p:cNvSpPr>
            <p:nvPr/>
          </p:nvSpPr>
          <p:spPr bwMode="auto">
            <a:xfrm>
              <a:off x="3206" y="2100"/>
              <a:ext cx="5" cy="121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885"/>
            <p:cNvSpPr>
              <a:spLocks noChangeShapeType="1"/>
            </p:cNvSpPr>
            <p:nvPr/>
          </p:nvSpPr>
          <p:spPr bwMode="auto">
            <a:xfrm>
              <a:off x="3211" y="2221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886"/>
            <p:cNvSpPr>
              <a:spLocks noChangeShapeType="1"/>
            </p:cNvSpPr>
            <p:nvPr/>
          </p:nvSpPr>
          <p:spPr bwMode="auto">
            <a:xfrm flipV="1">
              <a:off x="3216" y="2216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887"/>
            <p:cNvSpPr>
              <a:spLocks noChangeShapeType="1"/>
            </p:cNvSpPr>
            <p:nvPr/>
          </p:nvSpPr>
          <p:spPr bwMode="auto">
            <a:xfrm>
              <a:off x="3220" y="2216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Line 888"/>
            <p:cNvSpPr>
              <a:spLocks noChangeShapeType="1"/>
            </p:cNvSpPr>
            <p:nvPr/>
          </p:nvSpPr>
          <p:spPr bwMode="auto">
            <a:xfrm>
              <a:off x="3225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889"/>
            <p:cNvSpPr>
              <a:spLocks noChangeShapeType="1"/>
            </p:cNvSpPr>
            <p:nvPr/>
          </p:nvSpPr>
          <p:spPr bwMode="auto">
            <a:xfrm flipV="1">
              <a:off x="3230" y="2221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890"/>
            <p:cNvSpPr>
              <a:spLocks noChangeShapeType="1"/>
            </p:cNvSpPr>
            <p:nvPr/>
          </p:nvSpPr>
          <p:spPr bwMode="auto">
            <a:xfrm>
              <a:off x="3234" y="2221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891"/>
            <p:cNvSpPr>
              <a:spLocks noChangeShapeType="1"/>
            </p:cNvSpPr>
            <p:nvPr/>
          </p:nvSpPr>
          <p:spPr bwMode="auto">
            <a:xfrm flipV="1">
              <a:off x="3239" y="2218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892"/>
            <p:cNvSpPr>
              <a:spLocks noChangeShapeType="1"/>
            </p:cNvSpPr>
            <p:nvPr/>
          </p:nvSpPr>
          <p:spPr bwMode="auto">
            <a:xfrm>
              <a:off x="3244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893"/>
            <p:cNvSpPr>
              <a:spLocks noChangeShapeType="1"/>
            </p:cNvSpPr>
            <p:nvPr/>
          </p:nvSpPr>
          <p:spPr bwMode="auto">
            <a:xfrm flipV="1">
              <a:off x="3249" y="2218"/>
              <a:ext cx="2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894"/>
            <p:cNvSpPr>
              <a:spLocks noChangeShapeType="1"/>
            </p:cNvSpPr>
            <p:nvPr/>
          </p:nvSpPr>
          <p:spPr bwMode="auto">
            <a:xfrm>
              <a:off x="3251" y="2218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895"/>
            <p:cNvSpPr>
              <a:spLocks noChangeShapeType="1"/>
            </p:cNvSpPr>
            <p:nvPr/>
          </p:nvSpPr>
          <p:spPr bwMode="auto">
            <a:xfrm flipV="1">
              <a:off x="3256" y="2216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896"/>
            <p:cNvSpPr>
              <a:spLocks noChangeShapeType="1"/>
            </p:cNvSpPr>
            <p:nvPr/>
          </p:nvSpPr>
          <p:spPr bwMode="auto">
            <a:xfrm>
              <a:off x="3260" y="2216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Line 897"/>
            <p:cNvSpPr>
              <a:spLocks noChangeShapeType="1"/>
            </p:cNvSpPr>
            <p:nvPr/>
          </p:nvSpPr>
          <p:spPr bwMode="auto">
            <a:xfrm flipV="1">
              <a:off x="3265" y="2218"/>
              <a:ext cx="5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Line 898"/>
            <p:cNvSpPr>
              <a:spLocks noChangeShapeType="1"/>
            </p:cNvSpPr>
            <p:nvPr/>
          </p:nvSpPr>
          <p:spPr bwMode="auto">
            <a:xfrm>
              <a:off x="3270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899"/>
            <p:cNvSpPr>
              <a:spLocks noChangeShapeType="1"/>
            </p:cNvSpPr>
            <p:nvPr/>
          </p:nvSpPr>
          <p:spPr bwMode="auto">
            <a:xfrm>
              <a:off x="3275" y="2223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900"/>
            <p:cNvSpPr>
              <a:spLocks noChangeShapeType="1"/>
            </p:cNvSpPr>
            <p:nvPr/>
          </p:nvSpPr>
          <p:spPr bwMode="auto">
            <a:xfrm>
              <a:off x="3279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901"/>
            <p:cNvSpPr>
              <a:spLocks noChangeShapeType="1"/>
            </p:cNvSpPr>
            <p:nvPr/>
          </p:nvSpPr>
          <p:spPr bwMode="auto">
            <a:xfrm flipV="1">
              <a:off x="3284" y="2218"/>
              <a:ext cx="5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902"/>
            <p:cNvSpPr>
              <a:spLocks noChangeShapeType="1"/>
            </p:cNvSpPr>
            <p:nvPr/>
          </p:nvSpPr>
          <p:spPr bwMode="auto">
            <a:xfrm>
              <a:off x="3289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903"/>
            <p:cNvSpPr>
              <a:spLocks noChangeShapeType="1"/>
            </p:cNvSpPr>
            <p:nvPr/>
          </p:nvSpPr>
          <p:spPr bwMode="auto">
            <a:xfrm>
              <a:off x="3294" y="2223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904"/>
            <p:cNvSpPr>
              <a:spLocks noChangeShapeType="1"/>
            </p:cNvSpPr>
            <p:nvPr/>
          </p:nvSpPr>
          <p:spPr bwMode="auto">
            <a:xfrm flipV="1">
              <a:off x="3298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905"/>
            <p:cNvSpPr>
              <a:spLocks noChangeShapeType="1"/>
            </p:cNvSpPr>
            <p:nvPr/>
          </p:nvSpPr>
          <p:spPr bwMode="auto">
            <a:xfrm>
              <a:off x="3303" y="2221"/>
              <a:ext cx="2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906"/>
            <p:cNvSpPr>
              <a:spLocks noChangeShapeType="1"/>
            </p:cNvSpPr>
            <p:nvPr/>
          </p:nvSpPr>
          <p:spPr bwMode="auto">
            <a:xfrm flipV="1">
              <a:off x="3305" y="2218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907"/>
            <p:cNvSpPr>
              <a:spLocks noChangeShapeType="1"/>
            </p:cNvSpPr>
            <p:nvPr/>
          </p:nvSpPr>
          <p:spPr bwMode="auto">
            <a:xfrm>
              <a:off x="3310" y="2218"/>
              <a:ext cx="5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908"/>
            <p:cNvSpPr>
              <a:spLocks noChangeShapeType="1"/>
            </p:cNvSpPr>
            <p:nvPr/>
          </p:nvSpPr>
          <p:spPr bwMode="auto">
            <a:xfrm flipV="1">
              <a:off x="3315" y="2221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909"/>
            <p:cNvSpPr>
              <a:spLocks noChangeShapeType="1"/>
            </p:cNvSpPr>
            <p:nvPr/>
          </p:nvSpPr>
          <p:spPr bwMode="auto">
            <a:xfrm flipV="1">
              <a:off x="3319" y="2218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Line 910"/>
            <p:cNvSpPr>
              <a:spLocks noChangeShapeType="1"/>
            </p:cNvSpPr>
            <p:nvPr/>
          </p:nvSpPr>
          <p:spPr bwMode="auto">
            <a:xfrm flipV="1">
              <a:off x="3324" y="2211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911"/>
            <p:cNvSpPr>
              <a:spLocks noChangeShapeType="1"/>
            </p:cNvSpPr>
            <p:nvPr/>
          </p:nvSpPr>
          <p:spPr bwMode="auto">
            <a:xfrm>
              <a:off x="3329" y="2211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912"/>
            <p:cNvSpPr>
              <a:spLocks noChangeShapeType="1"/>
            </p:cNvSpPr>
            <p:nvPr/>
          </p:nvSpPr>
          <p:spPr bwMode="auto">
            <a:xfrm flipV="1">
              <a:off x="3334" y="2214"/>
              <a:ext cx="4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913"/>
            <p:cNvSpPr>
              <a:spLocks noChangeShapeType="1"/>
            </p:cNvSpPr>
            <p:nvPr/>
          </p:nvSpPr>
          <p:spPr bwMode="auto">
            <a:xfrm>
              <a:off x="3338" y="2214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914"/>
            <p:cNvSpPr>
              <a:spLocks noChangeShapeType="1"/>
            </p:cNvSpPr>
            <p:nvPr/>
          </p:nvSpPr>
          <p:spPr bwMode="auto">
            <a:xfrm>
              <a:off x="3343" y="2221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915"/>
            <p:cNvSpPr>
              <a:spLocks noChangeShapeType="1"/>
            </p:cNvSpPr>
            <p:nvPr/>
          </p:nvSpPr>
          <p:spPr bwMode="auto">
            <a:xfrm>
              <a:off x="3348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916"/>
            <p:cNvSpPr>
              <a:spLocks noChangeShapeType="1"/>
            </p:cNvSpPr>
            <p:nvPr/>
          </p:nvSpPr>
          <p:spPr bwMode="auto">
            <a:xfrm>
              <a:off x="3353" y="2223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917"/>
            <p:cNvSpPr>
              <a:spLocks noChangeShapeType="1"/>
            </p:cNvSpPr>
            <p:nvPr/>
          </p:nvSpPr>
          <p:spPr bwMode="auto">
            <a:xfrm flipV="1">
              <a:off x="3357" y="2218"/>
              <a:ext cx="3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Line 918"/>
            <p:cNvSpPr>
              <a:spLocks noChangeShapeType="1"/>
            </p:cNvSpPr>
            <p:nvPr/>
          </p:nvSpPr>
          <p:spPr bwMode="auto">
            <a:xfrm>
              <a:off x="3360" y="2218"/>
              <a:ext cx="4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919"/>
            <p:cNvSpPr>
              <a:spLocks noChangeShapeType="1"/>
            </p:cNvSpPr>
            <p:nvPr/>
          </p:nvSpPr>
          <p:spPr bwMode="auto">
            <a:xfrm>
              <a:off x="3364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920"/>
            <p:cNvSpPr>
              <a:spLocks noChangeShapeType="1"/>
            </p:cNvSpPr>
            <p:nvPr/>
          </p:nvSpPr>
          <p:spPr bwMode="auto">
            <a:xfrm flipV="1">
              <a:off x="3369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921"/>
            <p:cNvSpPr>
              <a:spLocks noChangeShapeType="1"/>
            </p:cNvSpPr>
            <p:nvPr/>
          </p:nvSpPr>
          <p:spPr bwMode="auto">
            <a:xfrm>
              <a:off x="3374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Line 922"/>
            <p:cNvSpPr>
              <a:spLocks noChangeShapeType="1"/>
            </p:cNvSpPr>
            <p:nvPr/>
          </p:nvSpPr>
          <p:spPr bwMode="auto">
            <a:xfrm>
              <a:off x="3379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923"/>
            <p:cNvSpPr>
              <a:spLocks noChangeShapeType="1"/>
            </p:cNvSpPr>
            <p:nvPr/>
          </p:nvSpPr>
          <p:spPr bwMode="auto">
            <a:xfrm flipV="1">
              <a:off x="3383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924"/>
            <p:cNvSpPr>
              <a:spLocks noChangeShapeType="1"/>
            </p:cNvSpPr>
            <p:nvPr/>
          </p:nvSpPr>
          <p:spPr bwMode="auto">
            <a:xfrm flipV="1">
              <a:off x="3388" y="2218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Line 925"/>
            <p:cNvSpPr>
              <a:spLocks noChangeShapeType="1"/>
            </p:cNvSpPr>
            <p:nvPr/>
          </p:nvSpPr>
          <p:spPr bwMode="auto">
            <a:xfrm>
              <a:off x="3393" y="2218"/>
              <a:ext cx="4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Line 926"/>
            <p:cNvSpPr>
              <a:spLocks noChangeShapeType="1"/>
            </p:cNvSpPr>
            <p:nvPr/>
          </p:nvSpPr>
          <p:spPr bwMode="auto">
            <a:xfrm flipV="1">
              <a:off x="3397" y="2221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Line 927"/>
            <p:cNvSpPr>
              <a:spLocks noChangeShapeType="1"/>
            </p:cNvSpPr>
            <p:nvPr/>
          </p:nvSpPr>
          <p:spPr bwMode="auto">
            <a:xfrm>
              <a:off x="3402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Line 928"/>
            <p:cNvSpPr>
              <a:spLocks noChangeShapeType="1"/>
            </p:cNvSpPr>
            <p:nvPr/>
          </p:nvSpPr>
          <p:spPr bwMode="auto">
            <a:xfrm flipV="1">
              <a:off x="3407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Line 929"/>
            <p:cNvSpPr>
              <a:spLocks noChangeShapeType="1"/>
            </p:cNvSpPr>
            <p:nvPr/>
          </p:nvSpPr>
          <p:spPr bwMode="auto">
            <a:xfrm>
              <a:off x="3412" y="2218"/>
              <a:ext cx="4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Line 930"/>
            <p:cNvSpPr>
              <a:spLocks noChangeShapeType="1"/>
            </p:cNvSpPr>
            <p:nvPr/>
          </p:nvSpPr>
          <p:spPr bwMode="auto">
            <a:xfrm>
              <a:off x="3416" y="2226"/>
              <a:ext cx="3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Line 931"/>
            <p:cNvSpPr>
              <a:spLocks noChangeShapeType="1"/>
            </p:cNvSpPr>
            <p:nvPr/>
          </p:nvSpPr>
          <p:spPr bwMode="auto">
            <a:xfrm flipV="1">
              <a:off x="3419" y="2221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Line 932"/>
            <p:cNvSpPr>
              <a:spLocks noChangeShapeType="1"/>
            </p:cNvSpPr>
            <p:nvPr/>
          </p:nvSpPr>
          <p:spPr bwMode="auto">
            <a:xfrm>
              <a:off x="3423" y="2221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Line 933"/>
            <p:cNvSpPr>
              <a:spLocks noChangeShapeType="1"/>
            </p:cNvSpPr>
            <p:nvPr/>
          </p:nvSpPr>
          <p:spPr bwMode="auto">
            <a:xfrm>
              <a:off x="3428" y="2221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934"/>
            <p:cNvSpPr>
              <a:spLocks noChangeShapeType="1"/>
            </p:cNvSpPr>
            <p:nvPr/>
          </p:nvSpPr>
          <p:spPr bwMode="auto">
            <a:xfrm>
              <a:off x="3433" y="2228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Line 935"/>
            <p:cNvSpPr>
              <a:spLocks noChangeShapeType="1"/>
            </p:cNvSpPr>
            <p:nvPr/>
          </p:nvSpPr>
          <p:spPr bwMode="auto">
            <a:xfrm>
              <a:off x="3438" y="2228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Line 936"/>
            <p:cNvSpPr>
              <a:spLocks noChangeShapeType="1"/>
            </p:cNvSpPr>
            <p:nvPr/>
          </p:nvSpPr>
          <p:spPr bwMode="auto">
            <a:xfrm flipV="1">
              <a:off x="3442" y="2226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Line 937"/>
            <p:cNvSpPr>
              <a:spLocks noChangeShapeType="1"/>
            </p:cNvSpPr>
            <p:nvPr/>
          </p:nvSpPr>
          <p:spPr bwMode="auto">
            <a:xfrm flipV="1">
              <a:off x="3447" y="2204"/>
              <a:ext cx="5" cy="2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Line 938"/>
            <p:cNvSpPr>
              <a:spLocks noChangeShapeType="1"/>
            </p:cNvSpPr>
            <p:nvPr/>
          </p:nvSpPr>
          <p:spPr bwMode="auto">
            <a:xfrm flipV="1">
              <a:off x="3452" y="2093"/>
              <a:ext cx="5" cy="111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Line 939"/>
            <p:cNvSpPr>
              <a:spLocks noChangeShapeType="1"/>
            </p:cNvSpPr>
            <p:nvPr/>
          </p:nvSpPr>
          <p:spPr bwMode="auto">
            <a:xfrm flipV="1">
              <a:off x="3457" y="2079"/>
              <a:ext cx="4" cy="14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940"/>
            <p:cNvSpPr>
              <a:spLocks noChangeShapeType="1"/>
            </p:cNvSpPr>
            <p:nvPr/>
          </p:nvSpPr>
          <p:spPr bwMode="auto">
            <a:xfrm>
              <a:off x="3461" y="2079"/>
              <a:ext cx="5" cy="4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Line 941"/>
            <p:cNvSpPr>
              <a:spLocks noChangeShapeType="1"/>
            </p:cNvSpPr>
            <p:nvPr/>
          </p:nvSpPr>
          <p:spPr bwMode="auto">
            <a:xfrm>
              <a:off x="3466" y="2119"/>
              <a:ext cx="5" cy="99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942"/>
            <p:cNvSpPr>
              <a:spLocks noChangeShapeType="1"/>
            </p:cNvSpPr>
            <p:nvPr/>
          </p:nvSpPr>
          <p:spPr bwMode="auto">
            <a:xfrm>
              <a:off x="3471" y="2218"/>
              <a:ext cx="2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943"/>
            <p:cNvSpPr>
              <a:spLocks noChangeShapeType="1"/>
            </p:cNvSpPr>
            <p:nvPr/>
          </p:nvSpPr>
          <p:spPr bwMode="auto">
            <a:xfrm flipV="1">
              <a:off x="3473" y="2216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Line 944"/>
            <p:cNvSpPr>
              <a:spLocks noChangeShapeType="1"/>
            </p:cNvSpPr>
            <p:nvPr/>
          </p:nvSpPr>
          <p:spPr bwMode="auto">
            <a:xfrm>
              <a:off x="3478" y="2216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Line 945"/>
            <p:cNvSpPr>
              <a:spLocks noChangeShapeType="1"/>
            </p:cNvSpPr>
            <p:nvPr/>
          </p:nvSpPr>
          <p:spPr bwMode="auto">
            <a:xfrm>
              <a:off x="3483" y="2221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946"/>
            <p:cNvSpPr>
              <a:spLocks noChangeShapeType="1"/>
            </p:cNvSpPr>
            <p:nvPr/>
          </p:nvSpPr>
          <p:spPr bwMode="auto">
            <a:xfrm>
              <a:off x="3487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Line 947"/>
            <p:cNvSpPr>
              <a:spLocks noChangeShapeType="1"/>
            </p:cNvSpPr>
            <p:nvPr/>
          </p:nvSpPr>
          <p:spPr bwMode="auto">
            <a:xfrm flipV="1">
              <a:off x="3492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Line 948"/>
            <p:cNvSpPr>
              <a:spLocks noChangeShapeType="1"/>
            </p:cNvSpPr>
            <p:nvPr/>
          </p:nvSpPr>
          <p:spPr bwMode="auto">
            <a:xfrm>
              <a:off x="3497" y="2221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Line 949"/>
            <p:cNvSpPr>
              <a:spLocks noChangeShapeType="1"/>
            </p:cNvSpPr>
            <p:nvPr/>
          </p:nvSpPr>
          <p:spPr bwMode="auto">
            <a:xfrm>
              <a:off x="3501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Line 950"/>
            <p:cNvSpPr>
              <a:spLocks noChangeShapeType="1"/>
            </p:cNvSpPr>
            <p:nvPr/>
          </p:nvSpPr>
          <p:spPr bwMode="auto">
            <a:xfrm flipV="1">
              <a:off x="3506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Line 951"/>
            <p:cNvSpPr>
              <a:spLocks noChangeShapeType="1"/>
            </p:cNvSpPr>
            <p:nvPr/>
          </p:nvSpPr>
          <p:spPr bwMode="auto">
            <a:xfrm>
              <a:off x="3511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Line 952"/>
            <p:cNvSpPr>
              <a:spLocks noChangeShapeType="1"/>
            </p:cNvSpPr>
            <p:nvPr/>
          </p:nvSpPr>
          <p:spPr bwMode="auto">
            <a:xfrm flipV="1">
              <a:off x="3516" y="2218"/>
              <a:ext cx="4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Line 953"/>
            <p:cNvSpPr>
              <a:spLocks noChangeShapeType="1"/>
            </p:cNvSpPr>
            <p:nvPr/>
          </p:nvSpPr>
          <p:spPr bwMode="auto">
            <a:xfrm>
              <a:off x="3520" y="2218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954"/>
            <p:cNvSpPr>
              <a:spLocks noChangeShapeType="1"/>
            </p:cNvSpPr>
            <p:nvPr/>
          </p:nvSpPr>
          <p:spPr bwMode="auto">
            <a:xfrm>
              <a:off x="3525" y="2221"/>
              <a:ext cx="2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Line 955"/>
            <p:cNvSpPr>
              <a:spLocks noChangeShapeType="1"/>
            </p:cNvSpPr>
            <p:nvPr/>
          </p:nvSpPr>
          <p:spPr bwMode="auto">
            <a:xfrm>
              <a:off x="3527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Line 956"/>
            <p:cNvSpPr>
              <a:spLocks noChangeShapeType="1"/>
            </p:cNvSpPr>
            <p:nvPr/>
          </p:nvSpPr>
          <p:spPr bwMode="auto">
            <a:xfrm flipV="1">
              <a:off x="3532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Line 957"/>
            <p:cNvSpPr>
              <a:spLocks noChangeShapeType="1"/>
            </p:cNvSpPr>
            <p:nvPr/>
          </p:nvSpPr>
          <p:spPr bwMode="auto">
            <a:xfrm>
              <a:off x="3537" y="2218"/>
              <a:ext cx="5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958"/>
            <p:cNvSpPr>
              <a:spLocks noChangeShapeType="1"/>
            </p:cNvSpPr>
            <p:nvPr/>
          </p:nvSpPr>
          <p:spPr bwMode="auto">
            <a:xfrm flipV="1">
              <a:off x="3542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959"/>
            <p:cNvSpPr>
              <a:spLocks noChangeShapeType="1"/>
            </p:cNvSpPr>
            <p:nvPr/>
          </p:nvSpPr>
          <p:spPr bwMode="auto">
            <a:xfrm flipV="1">
              <a:off x="3546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Line 960"/>
            <p:cNvSpPr>
              <a:spLocks noChangeShapeType="1"/>
            </p:cNvSpPr>
            <p:nvPr/>
          </p:nvSpPr>
          <p:spPr bwMode="auto">
            <a:xfrm>
              <a:off x="3551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Line 961"/>
            <p:cNvSpPr>
              <a:spLocks noChangeShapeType="1"/>
            </p:cNvSpPr>
            <p:nvPr/>
          </p:nvSpPr>
          <p:spPr bwMode="auto">
            <a:xfrm flipV="1">
              <a:off x="3556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962"/>
            <p:cNvSpPr>
              <a:spLocks noChangeShapeType="1"/>
            </p:cNvSpPr>
            <p:nvPr/>
          </p:nvSpPr>
          <p:spPr bwMode="auto">
            <a:xfrm flipV="1">
              <a:off x="3560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963"/>
            <p:cNvSpPr>
              <a:spLocks noChangeShapeType="1"/>
            </p:cNvSpPr>
            <p:nvPr/>
          </p:nvSpPr>
          <p:spPr bwMode="auto">
            <a:xfrm>
              <a:off x="3565" y="2218"/>
              <a:ext cx="5" cy="1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964"/>
            <p:cNvSpPr>
              <a:spLocks noChangeShapeType="1"/>
            </p:cNvSpPr>
            <p:nvPr/>
          </p:nvSpPr>
          <p:spPr bwMode="auto">
            <a:xfrm flipV="1">
              <a:off x="3570" y="2221"/>
              <a:ext cx="5" cy="9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Line 965"/>
            <p:cNvSpPr>
              <a:spLocks noChangeShapeType="1"/>
            </p:cNvSpPr>
            <p:nvPr/>
          </p:nvSpPr>
          <p:spPr bwMode="auto">
            <a:xfrm>
              <a:off x="3575" y="2221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Line 966"/>
            <p:cNvSpPr>
              <a:spLocks noChangeShapeType="1"/>
            </p:cNvSpPr>
            <p:nvPr/>
          </p:nvSpPr>
          <p:spPr bwMode="auto">
            <a:xfrm flipV="1">
              <a:off x="3579" y="2221"/>
              <a:ext cx="3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967"/>
            <p:cNvSpPr>
              <a:spLocks noChangeShapeType="1"/>
            </p:cNvSpPr>
            <p:nvPr/>
          </p:nvSpPr>
          <p:spPr bwMode="auto">
            <a:xfrm>
              <a:off x="3582" y="2221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Line 968"/>
            <p:cNvSpPr>
              <a:spLocks noChangeShapeType="1"/>
            </p:cNvSpPr>
            <p:nvPr/>
          </p:nvSpPr>
          <p:spPr bwMode="auto">
            <a:xfrm flipV="1">
              <a:off x="3586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Line 969"/>
            <p:cNvSpPr>
              <a:spLocks noChangeShapeType="1"/>
            </p:cNvSpPr>
            <p:nvPr/>
          </p:nvSpPr>
          <p:spPr bwMode="auto">
            <a:xfrm>
              <a:off x="3591" y="2221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Line 970"/>
            <p:cNvSpPr>
              <a:spLocks noChangeShapeType="1"/>
            </p:cNvSpPr>
            <p:nvPr/>
          </p:nvSpPr>
          <p:spPr bwMode="auto">
            <a:xfrm>
              <a:off x="3596" y="2221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Line 971"/>
            <p:cNvSpPr>
              <a:spLocks noChangeShapeType="1"/>
            </p:cNvSpPr>
            <p:nvPr/>
          </p:nvSpPr>
          <p:spPr bwMode="auto">
            <a:xfrm flipV="1">
              <a:off x="3601" y="2223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Line 972"/>
            <p:cNvSpPr>
              <a:spLocks noChangeShapeType="1"/>
            </p:cNvSpPr>
            <p:nvPr/>
          </p:nvSpPr>
          <p:spPr bwMode="auto">
            <a:xfrm flipV="1">
              <a:off x="3605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973"/>
            <p:cNvSpPr>
              <a:spLocks noChangeShapeType="1"/>
            </p:cNvSpPr>
            <p:nvPr/>
          </p:nvSpPr>
          <p:spPr bwMode="auto">
            <a:xfrm>
              <a:off x="3610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Line 974"/>
            <p:cNvSpPr>
              <a:spLocks noChangeShapeType="1"/>
            </p:cNvSpPr>
            <p:nvPr/>
          </p:nvSpPr>
          <p:spPr bwMode="auto">
            <a:xfrm>
              <a:off x="3615" y="2226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Line 975"/>
            <p:cNvSpPr>
              <a:spLocks noChangeShapeType="1"/>
            </p:cNvSpPr>
            <p:nvPr/>
          </p:nvSpPr>
          <p:spPr bwMode="auto">
            <a:xfrm flipV="1">
              <a:off x="3620" y="2223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Line 976"/>
            <p:cNvSpPr>
              <a:spLocks noChangeShapeType="1"/>
            </p:cNvSpPr>
            <p:nvPr/>
          </p:nvSpPr>
          <p:spPr bwMode="auto">
            <a:xfrm>
              <a:off x="3624" y="2223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Line 977"/>
            <p:cNvSpPr>
              <a:spLocks noChangeShapeType="1"/>
            </p:cNvSpPr>
            <p:nvPr/>
          </p:nvSpPr>
          <p:spPr bwMode="auto">
            <a:xfrm flipV="1">
              <a:off x="3629" y="2221"/>
              <a:ext cx="5" cy="9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Line 978"/>
            <p:cNvSpPr>
              <a:spLocks noChangeShapeType="1"/>
            </p:cNvSpPr>
            <p:nvPr/>
          </p:nvSpPr>
          <p:spPr bwMode="auto">
            <a:xfrm flipV="1">
              <a:off x="3634" y="2216"/>
              <a:ext cx="2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Line 979"/>
            <p:cNvSpPr>
              <a:spLocks noChangeShapeType="1"/>
            </p:cNvSpPr>
            <p:nvPr/>
          </p:nvSpPr>
          <p:spPr bwMode="auto">
            <a:xfrm>
              <a:off x="3636" y="2216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Line 980"/>
            <p:cNvSpPr>
              <a:spLocks noChangeShapeType="1"/>
            </p:cNvSpPr>
            <p:nvPr/>
          </p:nvSpPr>
          <p:spPr bwMode="auto">
            <a:xfrm flipV="1">
              <a:off x="3641" y="2216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Line 981"/>
            <p:cNvSpPr>
              <a:spLocks noChangeShapeType="1"/>
            </p:cNvSpPr>
            <p:nvPr/>
          </p:nvSpPr>
          <p:spPr bwMode="auto">
            <a:xfrm>
              <a:off x="3646" y="2216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Line 982"/>
            <p:cNvSpPr>
              <a:spLocks noChangeShapeType="1"/>
            </p:cNvSpPr>
            <p:nvPr/>
          </p:nvSpPr>
          <p:spPr bwMode="auto">
            <a:xfrm>
              <a:off x="3650" y="2221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Line 983"/>
            <p:cNvSpPr>
              <a:spLocks noChangeShapeType="1"/>
            </p:cNvSpPr>
            <p:nvPr/>
          </p:nvSpPr>
          <p:spPr bwMode="auto">
            <a:xfrm>
              <a:off x="3655" y="2221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984"/>
            <p:cNvSpPr>
              <a:spLocks noChangeShapeType="1"/>
            </p:cNvSpPr>
            <p:nvPr/>
          </p:nvSpPr>
          <p:spPr bwMode="auto">
            <a:xfrm flipV="1">
              <a:off x="3660" y="2226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985"/>
            <p:cNvSpPr>
              <a:spLocks noChangeShapeType="1"/>
            </p:cNvSpPr>
            <p:nvPr/>
          </p:nvSpPr>
          <p:spPr bwMode="auto">
            <a:xfrm flipV="1">
              <a:off x="3664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986"/>
            <p:cNvSpPr>
              <a:spLocks noChangeShapeType="1"/>
            </p:cNvSpPr>
            <p:nvPr/>
          </p:nvSpPr>
          <p:spPr bwMode="auto">
            <a:xfrm>
              <a:off x="3669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987"/>
            <p:cNvSpPr>
              <a:spLocks noChangeShapeType="1"/>
            </p:cNvSpPr>
            <p:nvPr/>
          </p:nvSpPr>
          <p:spPr bwMode="auto">
            <a:xfrm flipV="1">
              <a:off x="3674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988"/>
            <p:cNvSpPr>
              <a:spLocks noChangeShapeType="1"/>
            </p:cNvSpPr>
            <p:nvPr/>
          </p:nvSpPr>
          <p:spPr bwMode="auto">
            <a:xfrm>
              <a:off x="3679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989"/>
            <p:cNvSpPr>
              <a:spLocks noChangeShapeType="1"/>
            </p:cNvSpPr>
            <p:nvPr/>
          </p:nvSpPr>
          <p:spPr bwMode="auto">
            <a:xfrm flipV="1">
              <a:off x="3683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990"/>
            <p:cNvSpPr>
              <a:spLocks noChangeShapeType="1"/>
            </p:cNvSpPr>
            <p:nvPr/>
          </p:nvSpPr>
          <p:spPr bwMode="auto">
            <a:xfrm>
              <a:off x="3688" y="2223"/>
              <a:ext cx="2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991"/>
            <p:cNvSpPr>
              <a:spLocks noChangeShapeType="1"/>
            </p:cNvSpPr>
            <p:nvPr/>
          </p:nvSpPr>
          <p:spPr bwMode="auto">
            <a:xfrm flipV="1">
              <a:off x="3690" y="2226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992"/>
            <p:cNvSpPr>
              <a:spLocks noChangeShapeType="1"/>
            </p:cNvSpPr>
            <p:nvPr/>
          </p:nvSpPr>
          <p:spPr bwMode="auto">
            <a:xfrm flipV="1">
              <a:off x="3695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993"/>
            <p:cNvSpPr>
              <a:spLocks noChangeShapeType="1"/>
            </p:cNvSpPr>
            <p:nvPr/>
          </p:nvSpPr>
          <p:spPr bwMode="auto">
            <a:xfrm flipV="1">
              <a:off x="3700" y="2211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994"/>
            <p:cNvSpPr>
              <a:spLocks noChangeShapeType="1"/>
            </p:cNvSpPr>
            <p:nvPr/>
          </p:nvSpPr>
          <p:spPr bwMode="auto">
            <a:xfrm>
              <a:off x="3705" y="2211"/>
              <a:ext cx="4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995"/>
            <p:cNvSpPr>
              <a:spLocks noChangeShapeType="1"/>
            </p:cNvSpPr>
            <p:nvPr/>
          </p:nvSpPr>
          <p:spPr bwMode="auto">
            <a:xfrm>
              <a:off x="3709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996"/>
            <p:cNvSpPr>
              <a:spLocks noChangeShapeType="1"/>
            </p:cNvSpPr>
            <p:nvPr/>
          </p:nvSpPr>
          <p:spPr bwMode="auto">
            <a:xfrm>
              <a:off x="3714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997"/>
            <p:cNvSpPr>
              <a:spLocks noChangeShapeType="1"/>
            </p:cNvSpPr>
            <p:nvPr/>
          </p:nvSpPr>
          <p:spPr bwMode="auto">
            <a:xfrm flipV="1">
              <a:off x="3719" y="2098"/>
              <a:ext cx="5" cy="12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998"/>
            <p:cNvSpPr>
              <a:spLocks noChangeShapeType="1"/>
            </p:cNvSpPr>
            <p:nvPr/>
          </p:nvSpPr>
          <p:spPr bwMode="auto">
            <a:xfrm flipV="1">
              <a:off x="3724" y="2096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999"/>
            <p:cNvSpPr>
              <a:spLocks noChangeShapeType="1"/>
            </p:cNvSpPr>
            <p:nvPr/>
          </p:nvSpPr>
          <p:spPr bwMode="auto">
            <a:xfrm>
              <a:off x="3728" y="2096"/>
              <a:ext cx="5" cy="9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1000"/>
            <p:cNvSpPr>
              <a:spLocks noChangeShapeType="1"/>
            </p:cNvSpPr>
            <p:nvPr/>
          </p:nvSpPr>
          <p:spPr bwMode="auto">
            <a:xfrm flipV="1">
              <a:off x="3733" y="2098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1001"/>
            <p:cNvSpPr>
              <a:spLocks noChangeShapeType="1"/>
            </p:cNvSpPr>
            <p:nvPr/>
          </p:nvSpPr>
          <p:spPr bwMode="auto">
            <a:xfrm>
              <a:off x="3738" y="2098"/>
              <a:ext cx="4" cy="116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Line 1002"/>
            <p:cNvSpPr>
              <a:spLocks noChangeShapeType="1"/>
            </p:cNvSpPr>
            <p:nvPr/>
          </p:nvSpPr>
          <p:spPr bwMode="auto">
            <a:xfrm>
              <a:off x="3742" y="2214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1003"/>
            <p:cNvSpPr>
              <a:spLocks noChangeShapeType="1"/>
            </p:cNvSpPr>
            <p:nvPr/>
          </p:nvSpPr>
          <p:spPr bwMode="auto">
            <a:xfrm>
              <a:off x="3747" y="2214"/>
              <a:ext cx="2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1004"/>
            <p:cNvSpPr>
              <a:spLocks noChangeShapeType="1"/>
            </p:cNvSpPr>
            <p:nvPr/>
          </p:nvSpPr>
          <p:spPr bwMode="auto">
            <a:xfrm>
              <a:off x="3749" y="2216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Line 1005"/>
            <p:cNvSpPr>
              <a:spLocks noChangeShapeType="1"/>
            </p:cNvSpPr>
            <p:nvPr/>
          </p:nvSpPr>
          <p:spPr bwMode="auto">
            <a:xfrm flipV="1">
              <a:off x="3754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1006"/>
            <p:cNvSpPr>
              <a:spLocks noChangeShapeType="1"/>
            </p:cNvSpPr>
            <p:nvPr/>
          </p:nvSpPr>
          <p:spPr bwMode="auto">
            <a:xfrm flipV="1">
              <a:off x="3759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1007"/>
            <p:cNvSpPr>
              <a:spLocks noChangeShapeType="1"/>
            </p:cNvSpPr>
            <p:nvPr/>
          </p:nvSpPr>
          <p:spPr bwMode="auto">
            <a:xfrm>
              <a:off x="3764" y="2221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1008"/>
            <p:cNvSpPr>
              <a:spLocks noChangeShapeType="1"/>
            </p:cNvSpPr>
            <p:nvPr/>
          </p:nvSpPr>
          <p:spPr bwMode="auto">
            <a:xfrm>
              <a:off x="3768" y="2221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Line 1009"/>
            <p:cNvSpPr>
              <a:spLocks noChangeShapeType="1"/>
            </p:cNvSpPr>
            <p:nvPr/>
          </p:nvSpPr>
          <p:spPr bwMode="auto">
            <a:xfrm>
              <a:off x="3773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Line 1010"/>
            <p:cNvSpPr>
              <a:spLocks noChangeShapeType="1"/>
            </p:cNvSpPr>
            <p:nvPr/>
          </p:nvSpPr>
          <p:spPr bwMode="auto">
            <a:xfrm>
              <a:off x="3778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1011"/>
            <p:cNvSpPr>
              <a:spLocks noChangeShapeType="1"/>
            </p:cNvSpPr>
            <p:nvPr/>
          </p:nvSpPr>
          <p:spPr bwMode="auto">
            <a:xfrm>
              <a:off x="3783" y="2223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1012"/>
            <p:cNvSpPr>
              <a:spLocks noChangeShapeType="1"/>
            </p:cNvSpPr>
            <p:nvPr/>
          </p:nvSpPr>
          <p:spPr bwMode="auto">
            <a:xfrm>
              <a:off x="3787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Line 1013"/>
            <p:cNvSpPr>
              <a:spLocks noChangeShapeType="1"/>
            </p:cNvSpPr>
            <p:nvPr/>
          </p:nvSpPr>
          <p:spPr bwMode="auto">
            <a:xfrm flipV="1">
              <a:off x="3792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Line 1014"/>
            <p:cNvSpPr>
              <a:spLocks noChangeShapeType="1"/>
            </p:cNvSpPr>
            <p:nvPr/>
          </p:nvSpPr>
          <p:spPr bwMode="auto">
            <a:xfrm>
              <a:off x="3797" y="2218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Line 1015"/>
            <p:cNvSpPr>
              <a:spLocks noChangeShapeType="1"/>
            </p:cNvSpPr>
            <p:nvPr/>
          </p:nvSpPr>
          <p:spPr bwMode="auto">
            <a:xfrm>
              <a:off x="3801" y="2221"/>
              <a:ext cx="3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1016"/>
            <p:cNvSpPr>
              <a:spLocks noChangeShapeType="1"/>
            </p:cNvSpPr>
            <p:nvPr/>
          </p:nvSpPr>
          <p:spPr bwMode="auto">
            <a:xfrm>
              <a:off x="3804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1017"/>
            <p:cNvSpPr>
              <a:spLocks noChangeShapeType="1"/>
            </p:cNvSpPr>
            <p:nvPr/>
          </p:nvSpPr>
          <p:spPr bwMode="auto">
            <a:xfrm>
              <a:off x="3809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1018"/>
            <p:cNvSpPr>
              <a:spLocks noChangeShapeType="1"/>
            </p:cNvSpPr>
            <p:nvPr/>
          </p:nvSpPr>
          <p:spPr bwMode="auto">
            <a:xfrm flipV="1">
              <a:off x="3813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Line 1019"/>
            <p:cNvSpPr>
              <a:spLocks noChangeShapeType="1"/>
            </p:cNvSpPr>
            <p:nvPr/>
          </p:nvSpPr>
          <p:spPr bwMode="auto">
            <a:xfrm>
              <a:off x="3818" y="2221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Line 1020"/>
            <p:cNvSpPr>
              <a:spLocks noChangeShapeType="1"/>
            </p:cNvSpPr>
            <p:nvPr/>
          </p:nvSpPr>
          <p:spPr bwMode="auto">
            <a:xfrm>
              <a:off x="3823" y="2221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1021"/>
            <p:cNvSpPr>
              <a:spLocks noChangeShapeType="1"/>
            </p:cNvSpPr>
            <p:nvPr/>
          </p:nvSpPr>
          <p:spPr bwMode="auto">
            <a:xfrm flipV="1">
              <a:off x="3827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Line 1022"/>
            <p:cNvSpPr>
              <a:spLocks noChangeShapeType="1"/>
            </p:cNvSpPr>
            <p:nvPr/>
          </p:nvSpPr>
          <p:spPr bwMode="auto">
            <a:xfrm>
              <a:off x="3832" y="2221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Line 1023"/>
            <p:cNvSpPr>
              <a:spLocks noChangeShapeType="1"/>
            </p:cNvSpPr>
            <p:nvPr/>
          </p:nvSpPr>
          <p:spPr bwMode="auto">
            <a:xfrm>
              <a:off x="3837" y="2228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Line 1024"/>
            <p:cNvSpPr>
              <a:spLocks noChangeShapeType="1"/>
            </p:cNvSpPr>
            <p:nvPr/>
          </p:nvSpPr>
          <p:spPr bwMode="auto">
            <a:xfrm flipV="1">
              <a:off x="3842" y="2226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Line 1025"/>
            <p:cNvSpPr>
              <a:spLocks noChangeShapeType="1"/>
            </p:cNvSpPr>
            <p:nvPr/>
          </p:nvSpPr>
          <p:spPr bwMode="auto">
            <a:xfrm>
              <a:off x="3846" y="2226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Line 1026"/>
            <p:cNvSpPr>
              <a:spLocks noChangeShapeType="1"/>
            </p:cNvSpPr>
            <p:nvPr/>
          </p:nvSpPr>
          <p:spPr bwMode="auto">
            <a:xfrm flipV="1">
              <a:off x="3851" y="2218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Line 1027"/>
            <p:cNvSpPr>
              <a:spLocks noChangeShapeType="1"/>
            </p:cNvSpPr>
            <p:nvPr/>
          </p:nvSpPr>
          <p:spPr bwMode="auto">
            <a:xfrm>
              <a:off x="3856" y="2218"/>
              <a:ext cx="2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Line 1028"/>
            <p:cNvSpPr>
              <a:spLocks noChangeShapeType="1"/>
            </p:cNvSpPr>
            <p:nvPr/>
          </p:nvSpPr>
          <p:spPr bwMode="auto">
            <a:xfrm>
              <a:off x="3858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Line 1029"/>
            <p:cNvSpPr>
              <a:spLocks noChangeShapeType="1"/>
            </p:cNvSpPr>
            <p:nvPr/>
          </p:nvSpPr>
          <p:spPr bwMode="auto">
            <a:xfrm>
              <a:off x="3863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Line 1030"/>
            <p:cNvSpPr>
              <a:spLocks noChangeShapeType="1"/>
            </p:cNvSpPr>
            <p:nvPr/>
          </p:nvSpPr>
          <p:spPr bwMode="auto">
            <a:xfrm>
              <a:off x="3868" y="2226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Line 1031"/>
            <p:cNvSpPr>
              <a:spLocks noChangeShapeType="1"/>
            </p:cNvSpPr>
            <p:nvPr/>
          </p:nvSpPr>
          <p:spPr bwMode="auto">
            <a:xfrm flipV="1">
              <a:off x="3872" y="2218"/>
              <a:ext cx="5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Line 1032"/>
            <p:cNvSpPr>
              <a:spLocks noChangeShapeType="1"/>
            </p:cNvSpPr>
            <p:nvPr/>
          </p:nvSpPr>
          <p:spPr bwMode="auto">
            <a:xfrm>
              <a:off x="3877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Line 1033"/>
            <p:cNvSpPr>
              <a:spLocks noChangeShapeType="1"/>
            </p:cNvSpPr>
            <p:nvPr/>
          </p:nvSpPr>
          <p:spPr bwMode="auto">
            <a:xfrm>
              <a:off x="3882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Line 1034"/>
            <p:cNvSpPr>
              <a:spLocks noChangeShapeType="1"/>
            </p:cNvSpPr>
            <p:nvPr/>
          </p:nvSpPr>
          <p:spPr bwMode="auto">
            <a:xfrm>
              <a:off x="3887" y="2223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Line 1035"/>
            <p:cNvSpPr>
              <a:spLocks noChangeShapeType="1"/>
            </p:cNvSpPr>
            <p:nvPr/>
          </p:nvSpPr>
          <p:spPr bwMode="auto">
            <a:xfrm flipV="1">
              <a:off x="3891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Line 1036"/>
            <p:cNvSpPr>
              <a:spLocks noChangeShapeType="1"/>
            </p:cNvSpPr>
            <p:nvPr/>
          </p:nvSpPr>
          <p:spPr bwMode="auto">
            <a:xfrm flipV="1">
              <a:off x="3896" y="2211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Line 1037"/>
            <p:cNvSpPr>
              <a:spLocks noChangeShapeType="1"/>
            </p:cNvSpPr>
            <p:nvPr/>
          </p:nvSpPr>
          <p:spPr bwMode="auto">
            <a:xfrm>
              <a:off x="3901" y="2211"/>
              <a:ext cx="4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Line 1038"/>
            <p:cNvSpPr>
              <a:spLocks noChangeShapeType="1"/>
            </p:cNvSpPr>
            <p:nvPr/>
          </p:nvSpPr>
          <p:spPr bwMode="auto">
            <a:xfrm>
              <a:off x="3905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Line 1039"/>
            <p:cNvSpPr>
              <a:spLocks noChangeShapeType="1"/>
            </p:cNvSpPr>
            <p:nvPr/>
          </p:nvSpPr>
          <p:spPr bwMode="auto">
            <a:xfrm flipV="1">
              <a:off x="3910" y="2223"/>
              <a:ext cx="3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Line 1040"/>
            <p:cNvSpPr>
              <a:spLocks noChangeShapeType="1"/>
            </p:cNvSpPr>
            <p:nvPr/>
          </p:nvSpPr>
          <p:spPr bwMode="auto">
            <a:xfrm>
              <a:off x="3913" y="2223"/>
              <a:ext cx="4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Line 1041"/>
            <p:cNvSpPr>
              <a:spLocks noChangeShapeType="1"/>
            </p:cNvSpPr>
            <p:nvPr/>
          </p:nvSpPr>
          <p:spPr bwMode="auto">
            <a:xfrm flipV="1">
              <a:off x="3917" y="2226"/>
              <a:ext cx="5" cy="4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Line 1042"/>
            <p:cNvSpPr>
              <a:spLocks noChangeShapeType="1"/>
            </p:cNvSpPr>
            <p:nvPr/>
          </p:nvSpPr>
          <p:spPr bwMode="auto">
            <a:xfrm flipV="1">
              <a:off x="3922" y="2216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Line 1043"/>
            <p:cNvSpPr>
              <a:spLocks noChangeShapeType="1"/>
            </p:cNvSpPr>
            <p:nvPr/>
          </p:nvSpPr>
          <p:spPr bwMode="auto">
            <a:xfrm>
              <a:off x="3927" y="2216"/>
              <a:ext cx="4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Line 1044"/>
            <p:cNvSpPr>
              <a:spLocks noChangeShapeType="1"/>
            </p:cNvSpPr>
            <p:nvPr/>
          </p:nvSpPr>
          <p:spPr bwMode="auto">
            <a:xfrm>
              <a:off x="3931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Line 1045"/>
            <p:cNvSpPr>
              <a:spLocks noChangeShapeType="1"/>
            </p:cNvSpPr>
            <p:nvPr/>
          </p:nvSpPr>
          <p:spPr bwMode="auto">
            <a:xfrm>
              <a:off x="3936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Line 1046"/>
            <p:cNvSpPr>
              <a:spLocks noChangeShapeType="1"/>
            </p:cNvSpPr>
            <p:nvPr/>
          </p:nvSpPr>
          <p:spPr bwMode="auto">
            <a:xfrm>
              <a:off x="3941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Line 1047"/>
            <p:cNvSpPr>
              <a:spLocks noChangeShapeType="1"/>
            </p:cNvSpPr>
            <p:nvPr/>
          </p:nvSpPr>
          <p:spPr bwMode="auto">
            <a:xfrm flipV="1">
              <a:off x="3946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Line 1048"/>
            <p:cNvSpPr>
              <a:spLocks noChangeShapeType="1"/>
            </p:cNvSpPr>
            <p:nvPr/>
          </p:nvSpPr>
          <p:spPr bwMode="auto">
            <a:xfrm>
              <a:off x="3950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Line 1049"/>
            <p:cNvSpPr>
              <a:spLocks noChangeShapeType="1"/>
            </p:cNvSpPr>
            <p:nvPr/>
          </p:nvSpPr>
          <p:spPr bwMode="auto">
            <a:xfrm flipV="1">
              <a:off x="3955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Line 1050"/>
            <p:cNvSpPr>
              <a:spLocks noChangeShapeType="1"/>
            </p:cNvSpPr>
            <p:nvPr/>
          </p:nvSpPr>
          <p:spPr bwMode="auto">
            <a:xfrm>
              <a:off x="3960" y="2218"/>
              <a:ext cx="4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Line 1051"/>
            <p:cNvSpPr>
              <a:spLocks noChangeShapeType="1"/>
            </p:cNvSpPr>
            <p:nvPr/>
          </p:nvSpPr>
          <p:spPr bwMode="auto">
            <a:xfrm flipV="1">
              <a:off x="3964" y="2223"/>
              <a:ext cx="3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Line 1052"/>
            <p:cNvSpPr>
              <a:spLocks noChangeShapeType="1"/>
            </p:cNvSpPr>
            <p:nvPr/>
          </p:nvSpPr>
          <p:spPr bwMode="auto">
            <a:xfrm flipV="1">
              <a:off x="3967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Line 1053"/>
            <p:cNvSpPr>
              <a:spLocks noChangeShapeType="1"/>
            </p:cNvSpPr>
            <p:nvPr/>
          </p:nvSpPr>
          <p:spPr bwMode="auto">
            <a:xfrm>
              <a:off x="3972" y="2218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Line 1054"/>
            <p:cNvSpPr>
              <a:spLocks noChangeShapeType="1"/>
            </p:cNvSpPr>
            <p:nvPr/>
          </p:nvSpPr>
          <p:spPr bwMode="auto">
            <a:xfrm flipV="1">
              <a:off x="3976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Line 1055"/>
            <p:cNvSpPr>
              <a:spLocks noChangeShapeType="1"/>
            </p:cNvSpPr>
            <p:nvPr/>
          </p:nvSpPr>
          <p:spPr bwMode="auto">
            <a:xfrm>
              <a:off x="3981" y="2218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Line 1056"/>
            <p:cNvSpPr>
              <a:spLocks noChangeShapeType="1"/>
            </p:cNvSpPr>
            <p:nvPr/>
          </p:nvSpPr>
          <p:spPr bwMode="auto">
            <a:xfrm>
              <a:off x="3986" y="2218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Line 1057"/>
            <p:cNvSpPr>
              <a:spLocks noChangeShapeType="1"/>
            </p:cNvSpPr>
            <p:nvPr/>
          </p:nvSpPr>
          <p:spPr bwMode="auto">
            <a:xfrm flipV="1">
              <a:off x="3990" y="2103"/>
              <a:ext cx="5" cy="11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Line 1058"/>
            <p:cNvSpPr>
              <a:spLocks noChangeShapeType="1"/>
            </p:cNvSpPr>
            <p:nvPr/>
          </p:nvSpPr>
          <p:spPr bwMode="auto">
            <a:xfrm>
              <a:off x="3995" y="2103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Line 1059"/>
            <p:cNvSpPr>
              <a:spLocks noChangeShapeType="1"/>
            </p:cNvSpPr>
            <p:nvPr/>
          </p:nvSpPr>
          <p:spPr bwMode="auto">
            <a:xfrm>
              <a:off x="4000" y="2110"/>
              <a:ext cx="5" cy="9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Line 1060"/>
            <p:cNvSpPr>
              <a:spLocks noChangeShapeType="1"/>
            </p:cNvSpPr>
            <p:nvPr/>
          </p:nvSpPr>
          <p:spPr bwMode="auto">
            <a:xfrm>
              <a:off x="4005" y="2119"/>
              <a:ext cx="4" cy="14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Line 1061"/>
            <p:cNvSpPr>
              <a:spLocks noChangeShapeType="1"/>
            </p:cNvSpPr>
            <p:nvPr/>
          </p:nvSpPr>
          <p:spPr bwMode="auto">
            <a:xfrm flipV="1">
              <a:off x="4009" y="2093"/>
              <a:ext cx="5" cy="4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Line 1062"/>
            <p:cNvSpPr>
              <a:spLocks noChangeShapeType="1"/>
            </p:cNvSpPr>
            <p:nvPr/>
          </p:nvSpPr>
          <p:spPr bwMode="auto">
            <a:xfrm flipV="1">
              <a:off x="4014" y="2084"/>
              <a:ext cx="5" cy="9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Line 1063"/>
            <p:cNvSpPr>
              <a:spLocks noChangeShapeType="1"/>
            </p:cNvSpPr>
            <p:nvPr/>
          </p:nvSpPr>
          <p:spPr bwMode="auto">
            <a:xfrm>
              <a:off x="4019" y="2084"/>
              <a:ext cx="2" cy="2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Line 1064"/>
            <p:cNvSpPr>
              <a:spLocks noChangeShapeType="1"/>
            </p:cNvSpPr>
            <p:nvPr/>
          </p:nvSpPr>
          <p:spPr bwMode="auto">
            <a:xfrm>
              <a:off x="4021" y="2107"/>
              <a:ext cx="5" cy="86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Line 1065"/>
            <p:cNvSpPr>
              <a:spLocks noChangeShapeType="1"/>
            </p:cNvSpPr>
            <p:nvPr/>
          </p:nvSpPr>
          <p:spPr bwMode="auto">
            <a:xfrm flipV="1">
              <a:off x="4026" y="2117"/>
              <a:ext cx="5" cy="76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Line 1066"/>
            <p:cNvSpPr>
              <a:spLocks noChangeShapeType="1"/>
            </p:cNvSpPr>
            <p:nvPr/>
          </p:nvSpPr>
          <p:spPr bwMode="auto">
            <a:xfrm>
              <a:off x="4031" y="2117"/>
              <a:ext cx="4" cy="21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Line 1067"/>
            <p:cNvSpPr>
              <a:spLocks noChangeShapeType="1"/>
            </p:cNvSpPr>
            <p:nvPr/>
          </p:nvSpPr>
          <p:spPr bwMode="auto">
            <a:xfrm>
              <a:off x="4035" y="2138"/>
              <a:ext cx="5" cy="8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Line 1068"/>
            <p:cNvSpPr>
              <a:spLocks noChangeShapeType="1"/>
            </p:cNvSpPr>
            <p:nvPr/>
          </p:nvSpPr>
          <p:spPr bwMode="auto">
            <a:xfrm>
              <a:off x="4040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Line 1069"/>
            <p:cNvSpPr>
              <a:spLocks noChangeShapeType="1"/>
            </p:cNvSpPr>
            <p:nvPr/>
          </p:nvSpPr>
          <p:spPr bwMode="auto">
            <a:xfrm flipV="1">
              <a:off x="4045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Line 1070"/>
            <p:cNvSpPr>
              <a:spLocks noChangeShapeType="1"/>
            </p:cNvSpPr>
            <p:nvPr/>
          </p:nvSpPr>
          <p:spPr bwMode="auto">
            <a:xfrm>
              <a:off x="4050" y="2221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Line 1071"/>
            <p:cNvSpPr>
              <a:spLocks noChangeShapeType="1"/>
            </p:cNvSpPr>
            <p:nvPr/>
          </p:nvSpPr>
          <p:spPr bwMode="auto">
            <a:xfrm>
              <a:off x="4054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Line 1072"/>
            <p:cNvSpPr>
              <a:spLocks noChangeShapeType="1"/>
            </p:cNvSpPr>
            <p:nvPr/>
          </p:nvSpPr>
          <p:spPr bwMode="auto">
            <a:xfrm flipV="1">
              <a:off x="4059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Line 1073"/>
            <p:cNvSpPr>
              <a:spLocks noChangeShapeType="1"/>
            </p:cNvSpPr>
            <p:nvPr/>
          </p:nvSpPr>
          <p:spPr bwMode="auto">
            <a:xfrm>
              <a:off x="4064" y="2221"/>
              <a:ext cx="4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Line 1074"/>
            <p:cNvSpPr>
              <a:spLocks noChangeShapeType="1"/>
            </p:cNvSpPr>
            <p:nvPr/>
          </p:nvSpPr>
          <p:spPr bwMode="auto">
            <a:xfrm flipV="1">
              <a:off x="4068" y="2218"/>
              <a:ext cx="5" cy="1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Line 1075"/>
            <p:cNvSpPr>
              <a:spLocks noChangeShapeType="1"/>
            </p:cNvSpPr>
            <p:nvPr/>
          </p:nvSpPr>
          <p:spPr bwMode="auto">
            <a:xfrm>
              <a:off x="4073" y="2218"/>
              <a:ext cx="3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Line 1076"/>
            <p:cNvSpPr>
              <a:spLocks noChangeShapeType="1"/>
            </p:cNvSpPr>
            <p:nvPr/>
          </p:nvSpPr>
          <p:spPr bwMode="auto">
            <a:xfrm>
              <a:off x="4076" y="2221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Line 1077"/>
            <p:cNvSpPr>
              <a:spLocks noChangeShapeType="1"/>
            </p:cNvSpPr>
            <p:nvPr/>
          </p:nvSpPr>
          <p:spPr bwMode="auto">
            <a:xfrm>
              <a:off x="4080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Line 1078"/>
            <p:cNvSpPr>
              <a:spLocks noChangeShapeType="1"/>
            </p:cNvSpPr>
            <p:nvPr/>
          </p:nvSpPr>
          <p:spPr bwMode="auto">
            <a:xfrm flipV="1">
              <a:off x="4085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Line 1079"/>
            <p:cNvSpPr>
              <a:spLocks noChangeShapeType="1"/>
            </p:cNvSpPr>
            <p:nvPr/>
          </p:nvSpPr>
          <p:spPr bwMode="auto">
            <a:xfrm>
              <a:off x="4090" y="2218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Line 1080"/>
            <p:cNvSpPr>
              <a:spLocks noChangeShapeType="1"/>
            </p:cNvSpPr>
            <p:nvPr/>
          </p:nvSpPr>
          <p:spPr bwMode="auto">
            <a:xfrm>
              <a:off x="4094" y="2223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Line 1081"/>
            <p:cNvSpPr>
              <a:spLocks noChangeShapeType="1"/>
            </p:cNvSpPr>
            <p:nvPr/>
          </p:nvSpPr>
          <p:spPr bwMode="auto">
            <a:xfrm flipV="1">
              <a:off x="4099" y="2223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Line 1082"/>
            <p:cNvSpPr>
              <a:spLocks noChangeShapeType="1"/>
            </p:cNvSpPr>
            <p:nvPr/>
          </p:nvSpPr>
          <p:spPr bwMode="auto">
            <a:xfrm flipV="1">
              <a:off x="4104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Line 1083"/>
            <p:cNvSpPr>
              <a:spLocks noChangeShapeType="1"/>
            </p:cNvSpPr>
            <p:nvPr/>
          </p:nvSpPr>
          <p:spPr bwMode="auto">
            <a:xfrm>
              <a:off x="4109" y="2221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Line 1084"/>
            <p:cNvSpPr>
              <a:spLocks noChangeShapeType="1"/>
            </p:cNvSpPr>
            <p:nvPr/>
          </p:nvSpPr>
          <p:spPr bwMode="auto">
            <a:xfrm>
              <a:off x="4113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Line 1085"/>
            <p:cNvSpPr>
              <a:spLocks noChangeShapeType="1"/>
            </p:cNvSpPr>
            <p:nvPr/>
          </p:nvSpPr>
          <p:spPr bwMode="auto">
            <a:xfrm>
              <a:off x="4118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1086"/>
            <p:cNvSpPr>
              <a:spLocks noChangeShapeType="1"/>
            </p:cNvSpPr>
            <p:nvPr/>
          </p:nvSpPr>
          <p:spPr bwMode="auto">
            <a:xfrm>
              <a:off x="4123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Line 1087"/>
            <p:cNvSpPr>
              <a:spLocks noChangeShapeType="1"/>
            </p:cNvSpPr>
            <p:nvPr/>
          </p:nvSpPr>
          <p:spPr bwMode="auto">
            <a:xfrm flipV="1">
              <a:off x="4128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Line 1088"/>
            <p:cNvSpPr>
              <a:spLocks noChangeShapeType="1"/>
            </p:cNvSpPr>
            <p:nvPr/>
          </p:nvSpPr>
          <p:spPr bwMode="auto">
            <a:xfrm>
              <a:off x="4132" y="2223"/>
              <a:ext cx="3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Line 1089"/>
            <p:cNvSpPr>
              <a:spLocks noChangeShapeType="1"/>
            </p:cNvSpPr>
            <p:nvPr/>
          </p:nvSpPr>
          <p:spPr bwMode="auto">
            <a:xfrm flipV="1">
              <a:off x="4135" y="2221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Line 1090"/>
            <p:cNvSpPr>
              <a:spLocks noChangeShapeType="1"/>
            </p:cNvSpPr>
            <p:nvPr/>
          </p:nvSpPr>
          <p:spPr bwMode="auto">
            <a:xfrm>
              <a:off x="4139" y="2221"/>
              <a:ext cx="5" cy="9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Line 1091"/>
            <p:cNvSpPr>
              <a:spLocks noChangeShapeType="1"/>
            </p:cNvSpPr>
            <p:nvPr/>
          </p:nvSpPr>
          <p:spPr bwMode="auto">
            <a:xfrm flipV="1">
              <a:off x="4144" y="2223"/>
              <a:ext cx="5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Line 1092"/>
            <p:cNvSpPr>
              <a:spLocks noChangeShapeType="1"/>
            </p:cNvSpPr>
            <p:nvPr/>
          </p:nvSpPr>
          <p:spPr bwMode="auto">
            <a:xfrm>
              <a:off x="4149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Line 1093"/>
            <p:cNvSpPr>
              <a:spLocks noChangeShapeType="1"/>
            </p:cNvSpPr>
            <p:nvPr/>
          </p:nvSpPr>
          <p:spPr bwMode="auto">
            <a:xfrm flipV="1">
              <a:off x="4154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Line 1094"/>
            <p:cNvSpPr>
              <a:spLocks noChangeShapeType="1"/>
            </p:cNvSpPr>
            <p:nvPr/>
          </p:nvSpPr>
          <p:spPr bwMode="auto">
            <a:xfrm>
              <a:off x="4158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Line 1095"/>
            <p:cNvSpPr>
              <a:spLocks noChangeShapeType="1"/>
            </p:cNvSpPr>
            <p:nvPr/>
          </p:nvSpPr>
          <p:spPr bwMode="auto">
            <a:xfrm>
              <a:off x="4163" y="2223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Line 1096"/>
            <p:cNvSpPr>
              <a:spLocks noChangeShapeType="1"/>
            </p:cNvSpPr>
            <p:nvPr/>
          </p:nvSpPr>
          <p:spPr bwMode="auto">
            <a:xfrm flipV="1">
              <a:off x="4168" y="2221"/>
              <a:ext cx="4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Line 1097"/>
            <p:cNvSpPr>
              <a:spLocks noChangeShapeType="1"/>
            </p:cNvSpPr>
            <p:nvPr/>
          </p:nvSpPr>
          <p:spPr bwMode="auto">
            <a:xfrm>
              <a:off x="4172" y="2221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Line 1098"/>
            <p:cNvSpPr>
              <a:spLocks noChangeShapeType="1"/>
            </p:cNvSpPr>
            <p:nvPr/>
          </p:nvSpPr>
          <p:spPr bwMode="auto">
            <a:xfrm>
              <a:off x="4177" y="2221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Line 1099"/>
            <p:cNvSpPr>
              <a:spLocks noChangeShapeType="1"/>
            </p:cNvSpPr>
            <p:nvPr/>
          </p:nvSpPr>
          <p:spPr bwMode="auto">
            <a:xfrm>
              <a:off x="4182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Line 1100"/>
            <p:cNvSpPr>
              <a:spLocks noChangeShapeType="1"/>
            </p:cNvSpPr>
            <p:nvPr/>
          </p:nvSpPr>
          <p:spPr bwMode="auto">
            <a:xfrm flipV="1">
              <a:off x="4187" y="2218"/>
              <a:ext cx="2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Line 1101"/>
            <p:cNvSpPr>
              <a:spLocks noChangeShapeType="1"/>
            </p:cNvSpPr>
            <p:nvPr/>
          </p:nvSpPr>
          <p:spPr bwMode="auto">
            <a:xfrm>
              <a:off x="4189" y="2218"/>
              <a:ext cx="5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Line 1102"/>
            <p:cNvSpPr>
              <a:spLocks noChangeShapeType="1"/>
            </p:cNvSpPr>
            <p:nvPr/>
          </p:nvSpPr>
          <p:spPr bwMode="auto">
            <a:xfrm flipV="1">
              <a:off x="4194" y="2223"/>
              <a:ext cx="4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Line 1103"/>
            <p:cNvSpPr>
              <a:spLocks noChangeShapeType="1"/>
            </p:cNvSpPr>
            <p:nvPr/>
          </p:nvSpPr>
          <p:spPr bwMode="auto">
            <a:xfrm>
              <a:off x="4198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Line 1104"/>
            <p:cNvSpPr>
              <a:spLocks noChangeShapeType="1"/>
            </p:cNvSpPr>
            <p:nvPr/>
          </p:nvSpPr>
          <p:spPr bwMode="auto">
            <a:xfrm>
              <a:off x="4203" y="2226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Line 1105"/>
            <p:cNvSpPr>
              <a:spLocks noChangeShapeType="1"/>
            </p:cNvSpPr>
            <p:nvPr/>
          </p:nvSpPr>
          <p:spPr bwMode="auto">
            <a:xfrm flipV="1">
              <a:off x="4208" y="2226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Line 1106"/>
            <p:cNvSpPr>
              <a:spLocks noChangeShapeType="1"/>
            </p:cNvSpPr>
            <p:nvPr/>
          </p:nvSpPr>
          <p:spPr bwMode="auto">
            <a:xfrm flipV="1">
              <a:off x="4213" y="2218"/>
              <a:ext cx="4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Line 1107"/>
            <p:cNvSpPr>
              <a:spLocks noChangeShapeType="1"/>
            </p:cNvSpPr>
            <p:nvPr/>
          </p:nvSpPr>
          <p:spPr bwMode="auto">
            <a:xfrm>
              <a:off x="4217" y="2218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Line 1108"/>
            <p:cNvSpPr>
              <a:spLocks noChangeShapeType="1"/>
            </p:cNvSpPr>
            <p:nvPr/>
          </p:nvSpPr>
          <p:spPr bwMode="auto">
            <a:xfrm>
              <a:off x="4222" y="2218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Line 1109"/>
            <p:cNvSpPr>
              <a:spLocks noChangeShapeType="1"/>
            </p:cNvSpPr>
            <p:nvPr/>
          </p:nvSpPr>
          <p:spPr bwMode="auto">
            <a:xfrm>
              <a:off x="4227" y="2221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Line 1110"/>
            <p:cNvSpPr>
              <a:spLocks noChangeShapeType="1"/>
            </p:cNvSpPr>
            <p:nvPr/>
          </p:nvSpPr>
          <p:spPr bwMode="auto">
            <a:xfrm>
              <a:off x="4231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Line 1111"/>
            <p:cNvSpPr>
              <a:spLocks noChangeShapeType="1"/>
            </p:cNvSpPr>
            <p:nvPr/>
          </p:nvSpPr>
          <p:spPr bwMode="auto">
            <a:xfrm flipV="1">
              <a:off x="4236" y="2214"/>
              <a:ext cx="5" cy="1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Line 1112"/>
            <p:cNvSpPr>
              <a:spLocks noChangeShapeType="1"/>
            </p:cNvSpPr>
            <p:nvPr/>
          </p:nvSpPr>
          <p:spPr bwMode="auto">
            <a:xfrm>
              <a:off x="4241" y="2214"/>
              <a:ext cx="2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Line 1113"/>
            <p:cNvSpPr>
              <a:spLocks noChangeShapeType="1"/>
            </p:cNvSpPr>
            <p:nvPr/>
          </p:nvSpPr>
          <p:spPr bwMode="auto">
            <a:xfrm>
              <a:off x="4243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Line 1114"/>
            <p:cNvSpPr>
              <a:spLocks noChangeShapeType="1"/>
            </p:cNvSpPr>
            <p:nvPr/>
          </p:nvSpPr>
          <p:spPr bwMode="auto">
            <a:xfrm>
              <a:off x="4248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Line 1115"/>
            <p:cNvSpPr>
              <a:spLocks noChangeShapeType="1"/>
            </p:cNvSpPr>
            <p:nvPr/>
          </p:nvSpPr>
          <p:spPr bwMode="auto">
            <a:xfrm>
              <a:off x="4253" y="2226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Line 1116"/>
            <p:cNvSpPr>
              <a:spLocks noChangeShapeType="1"/>
            </p:cNvSpPr>
            <p:nvPr/>
          </p:nvSpPr>
          <p:spPr bwMode="auto">
            <a:xfrm flipV="1">
              <a:off x="4257" y="2223"/>
              <a:ext cx="5" cy="3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Line 1117"/>
            <p:cNvSpPr>
              <a:spLocks noChangeShapeType="1"/>
            </p:cNvSpPr>
            <p:nvPr/>
          </p:nvSpPr>
          <p:spPr bwMode="auto">
            <a:xfrm flipV="1">
              <a:off x="4262" y="2112"/>
              <a:ext cx="5" cy="111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Line 1118"/>
            <p:cNvSpPr>
              <a:spLocks noChangeShapeType="1"/>
            </p:cNvSpPr>
            <p:nvPr/>
          </p:nvSpPr>
          <p:spPr bwMode="auto">
            <a:xfrm flipV="1">
              <a:off x="4267" y="2072"/>
              <a:ext cx="5" cy="4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Line 1119"/>
            <p:cNvSpPr>
              <a:spLocks noChangeShapeType="1"/>
            </p:cNvSpPr>
            <p:nvPr/>
          </p:nvSpPr>
          <p:spPr bwMode="auto">
            <a:xfrm>
              <a:off x="4272" y="2072"/>
              <a:ext cx="4" cy="14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Line 1120"/>
            <p:cNvSpPr>
              <a:spLocks noChangeShapeType="1"/>
            </p:cNvSpPr>
            <p:nvPr/>
          </p:nvSpPr>
          <p:spPr bwMode="auto">
            <a:xfrm>
              <a:off x="4276" y="2086"/>
              <a:ext cx="5" cy="14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Line 1121"/>
            <p:cNvSpPr>
              <a:spLocks noChangeShapeType="1"/>
            </p:cNvSpPr>
            <p:nvPr/>
          </p:nvSpPr>
          <p:spPr bwMode="auto">
            <a:xfrm>
              <a:off x="4281" y="2226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Line 1122"/>
            <p:cNvSpPr>
              <a:spLocks noChangeShapeType="1"/>
            </p:cNvSpPr>
            <p:nvPr/>
          </p:nvSpPr>
          <p:spPr bwMode="auto">
            <a:xfrm flipV="1">
              <a:off x="4286" y="2223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Line 1123"/>
            <p:cNvSpPr>
              <a:spLocks noChangeShapeType="1"/>
            </p:cNvSpPr>
            <p:nvPr/>
          </p:nvSpPr>
          <p:spPr bwMode="auto">
            <a:xfrm flipV="1">
              <a:off x="4291" y="2221"/>
              <a:ext cx="4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Line 1124"/>
            <p:cNvSpPr>
              <a:spLocks noChangeShapeType="1"/>
            </p:cNvSpPr>
            <p:nvPr/>
          </p:nvSpPr>
          <p:spPr bwMode="auto">
            <a:xfrm>
              <a:off x="4295" y="2221"/>
              <a:ext cx="3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Line 1125"/>
            <p:cNvSpPr>
              <a:spLocks noChangeShapeType="1"/>
            </p:cNvSpPr>
            <p:nvPr/>
          </p:nvSpPr>
          <p:spPr bwMode="auto">
            <a:xfrm flipV="1">
              <a:off x="4298" y="2221"/>
              <a:ext cx="4" cy="7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Line 1126"/>
            <p:cNvSpPr>
              <a:spLocks noChangeShapeType="1"/>
            </p:cNvSpPr>
            <p:nvPr/>
          </p:nvSpPr>
          <p:spPr bwMode="auto">
            <a:xfrm>
              <a:off x="4302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Line 1127"/>
            <p:cNvSpPr>
              <a:spLocks noChangeShapeType="1"/>
            </p:cNvSpPr>
            <p:nvPr/>
          </p:nvSpPr>
          <p:spPr bwMode="auto">
            <a:xfrm flipV="1">
              <a:off x="4307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Line 1128"/>
            <p:cNvSpPr>
              <a:spLocks noChangeShapeType="1"/>
            </p:cNvSpPr>
            <p:nvPr/>
          </p:nvSpPr>
          <p:spPr bwMode="auto">
            <a:xfrm>
              <a:off x="4312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Line 1129"/>
            <p:cNvSpPr>
              <a:spLocks noChangeShapeType="1"/>
            </p:cNvSpPr>
            <p:nvPr/>
          </p:nvSpPr>
          <p:spPr bwMode="auto">
            <a:xfrm>
              <a:off x="4317" y="2226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Line 1130"/>
            <p:cNvSpPr>
              <a:spLocks noChangeShapeType="1"/>
            </p:cNvSpPr>
            <p:nvPr/>
          </p:nvSpPr>
          <p:spPr bwMode="auto">
            <a:xfrm flipV="1">
              <a:off x="4321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Line 1131"/>
            <p:cNvSpPr>
              <a:spLocks noChangeShapeType="1"/>
            </p:cNvSpPr>
            <p:nvPr/>
          </p:nvSpPr>
          <p:spPr bwMode="auto">
            <a:xfrm>
              <a:off x="4326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Line 1132"/>
            <p:cNvSpPr>
              <a:spLocks noChangeShapeType="1"/>
            </p:cNvSpPr>
            <p:nvPr/>
          </p:nvSpPr>
          <p:spPr bwMode="auto">
            <a:xfrm flipV="1">
              <a:off x="4331" y="2221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Line 1133"/>
            <p:cNvSpPr>
              <a:spLocks noChangeShapeType="1"/>
            </p:cNvSpPr>
            <p:nvPr/>
          </p:nvSpPr>
          <p:spPr bwMode="auto">
            <a:xfrm>
              <a:off x="4335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Line 1134"/>
            <p:cNvSpPr>
              <a:spLocks noChangeShapeType="1"/>
            </p:cNvSpPr>
            <p:nvPr/>
          </p:nvSpPr>
          <p:spPr bwMode="auto">
            <a:xfrm>
              <a:off x="4340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Line 1135"/>
            <p:cNvSpPr>
              <a:spLocks noChangeShapeType="1"/>
            </p:cNvSpPr>
            <p:nvPr/>
          </p:nvSpPr>
          <p:spPr bwMode="auto">
            <a:xfrm flipV="1">
              <a:off x="4345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Line 1136"/>
            <p:cNvSpPr>
              <a:spLocks noChangeShapeType="1"/>
            </p:cNvSpPr>
            <p:nvPr/>
          </p:nvSpPr>
          <p:spPr bwMode="auto">
            <a:xfrm>
              <a:off x="4350" y="2221"/>
              <a:ext cx="2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Line 1137"/>
            <p:cNvSpPr>
              <a:spLocks noChangeShapeType="1"/>
            </p:cNvSpPr>
            <p:nvPr/>
          </p:nvSpPr>
          <p:spPr bwMode="auto">
            <a:xfrm>
              <a:off x="4352" y="2226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Line 1138"/>
            <p:cNvSpPr>
              <a:spLocks noChangeShapeType="1"/>
            </p:cNvSpPr>
            <p:nvPr/>
          </p:nvSpPr>
          <p:spPr bwMode="auto">
            <a:xfrm flipV="1">
              <a:off x="4357" y="2218"/>
              <a:ext cx="4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Line 1139"/>
            <p:cNvSpPr>
              <a:spLocks noChangeShapeType="1"/>
            </p:cNvSpPr>
            <p:nvPr/>
          </p:nvSpPr>
          <p:spPr bwMode="auto">
            <a:xfrm>
              <a:off x="4361" y="2218"/>
              <a:ext cx="5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Line 1140"/>
            <p:cNvSpPr>
              <a:spLocks noChangeShapeType="1"/>
            </p:cNvSpPr>
            <p:nvPr/>
          </p:nvSpPr>
          <p:spPr bwMode="auto">
            <a:xfrm flipV="1">
              <a:off x="4366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Line 1141"/>
            <p:cNvSpPr>
              <a:spLocks noChangeShapeType="1"/>
            </p:cNvSpPr>
            <p:nvPr/>
          </p:nvSpPr>
          <p:spPr bwMode="auto">
            <a:xfrm>
              <a:off x="4371" y="2221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Line 1142"/>
            <p:cNvSpPr>
              <a:spLocks noChangeShapeType="1"/>
            </p:cNvSpPr>
            <p:nvPr/>
          </p:nvSpPr>
          <p:spPr bwMode="auto">
            <a:xfrm flipV="1">
              <a:off x="4376" y="2221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Line 1143"/>
            <p:cNvSpPr>
              <a:spLocks noChangeShapeType="1"/>
            </p:cNvSpPr>
            <p:nvPr/>
          </p:nvSpPr>
          <p:spPr bwMode="auto">
            <a:xfrm>
              <a:off x="4380" y="2221"/>
              <a:ext cx="5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Line 1144"/>
            <p:cNvSpPr>
              <a:spLocks noChangeShapeType="1"/>
            </p:cNvSpPr>
            <p:nvPr/>
          </p:nvSpPr>
          <p:spPr bwMode="auto">
            <a:xfrm>
              <a:off x="4385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Line 1145"/>
            <p:cNvSpPr>
              <a:spLocks noChangeShapeType="1"/>
            </p:cNvSpPr>
            <p:nvPr/>
          </p:nvSpPr>
          <p:spPr bwMode="auto">
            <a:xfrm>
              <a:off x="4390" y="2223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Line 1146"/>
            <p:cNvSpPr>
              <a:spLocks noChangeShapeType="1"/>
            </p:cNvSpPr>
            <p:nvPr/>
          </p:nvSpPr>
          <p:spPr bwMode="auto">
            <a:xfrm flipV="1">
              <a:off x="4394" y="2218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Line 1147"/>
            <p:cNvSpPr>
              <a:spLocks noChangeShapeType="1"/>
            </p:cNvSpPr>
            <p:nvPr/>
          </p:nvSpPr>
          <p:spPr bwMode="auto">
            <a:xfrm>
              <a:off x="4399" y="2218"/>
              <a:ext cx="5" cy="8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Line 1148"/>
            <p:cNvSpPr>
              <a:spLocks noChangeShapeType="1"/>
            </p:cNvSpPr>
            <p:nvPr/>
          </p:nvSpPr>
          <p:spPr bwMode="auto">
            <a:xfrm>
              <a:off x="4404" y="2226"/>
              <a:ext cx="2" cy="2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Line 1149"/>
            <p:cNvSpPr>
              <a:spLocks noChangeShapeType="1"/>
            </p:cNvSpPr>
            <p:nvPr/>
          </p:nvSpPr>
          <p:spPr bwMode="auto">
            <a:xfrm flipV="1">
              <a:off x="4406" y="2223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Line 1150"/>
            <p:cNvSpPr>
              <a:spLocks noChangeShapeType="1"/>
            </p:cNvSpPr>
            <p:nvPr/>
          </p:nvSpPr>
          <p:spPr bwMode="auto">
            <a:xfrm>
              <a:off x="4411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Line 1151"/>
            <p:cNvSpPr>
              <a:spLocks noChangeShapeType="1"/>
            </p:cNvSpPr>
            <p:nvPr/>
          </p:nvSpPr>
          <p:spPr bwMode="auto">
            <a:xfrm>
              <a:off x="4416" y="2223"/>
              <a:ext cx="4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Line 1152"/>
            <p:cNvSpPr>
              <a:spLocks noChangeShapeType="1"/>
            </p:cNvSpPr>
            <p:nvPr/>
          </p:nvSpPr>
          <p:spPr bwMode="auto">
            <a:xfrm>
              <a:off x="4420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Line 1153"/>
            <p:cNvSpPr>
              <a:spLocks noChangeShapeType="1"/>
            </p:cNvSpPr>
            <p:nvPr/>
          </p:nvSpPr>
          <p:spPr bwMode="auto">
            <a:xfrm>
              <a:off x="4425" y="2223"/>
              <a:ext cx="5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Line 1154"/>
            <p:cNvSpPr>
              <a:spLocks noChangeShapeType="1"/>
            </p:cNvSpPr>
            <p:nvPr/>
          </p:nvSpPr>
          <p:spPr bwMode="auto">
            <a:xfrm>
              <a:off x="4430" y="2228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Line 1155"/>
            <p:cNvSpPr>
              <a:spLocks noChangeShapeType="1"/>
            </p:cNvSpPr>
            <p:nvPr/>
          </p:nvSpPr>
          <p:spPr bwMode="auto">
            <a:xfrm flipV="1">
              <a:off x="4435" y="2223"/>
              <a:ext cx="4" cy="5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Line 1156"/>
            <p:cNvSpPr>
              <a:spLocks noChangeShapeType="1"/>
            </p:cNvSpPr>
            <p:nvPr/>
          </p:nvSpPr>
          <p:spPr bwMode="auto">
            <a:xfrm>
              <a:off x="4439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Line 1157"/>
            <p:cNvSpPr>
              <a:spLocks noChangeShapeType="1"/>
            </p:cNvSpPr>
            <p:nvPr/>
          </p:nvSpPr>
          <p:spPr bwMode="auto">
            <a:xfrm>
              <a:off x="4444" y="2223"/>
              <a:ext cx="5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Line 1158"/>
            <p:cNvSpPr>
              <a:spLocks noChangeShapeType="1"/>
            </p:cNvSpPr>
            <p:nvPr/>
          </p:nvSpPr>
          <p:spPr bwMode="auto">
            <a:xfrm>
              <a:off x="4449" y="2223"/>
              <a:ext cx="0" cy="0"/>
            </a:xfrm>
            <a:prstGeom prst="line">
              <a:avLst/>
            </a:prstGeom>
            <a:noFill/>
            <a:ln w="19050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159"/>
          <p:cNvGrpSpPr>
            <a:grpSpLocks/>
          </p:cNvGrpSpPr>
          <p:nvPr/>
        </p:nvGrpSpPr>
        <p:grpSpPr bwMode="auto">
          <a:xfrm>
            <a:off x="5791200" y="4191000"/>
            <a:ext cx="2232025" cy="254000"/>
            <a:chOff x="3043" y="1834"/>
            <a:chExt cx="1406" cy="160"/>
          </a:xfrm>
        </p:grpSpPr>
        <p:sp>
          <p:nvSpPr>
            <p:cNvPr id="380" name="Line 1160"/>
            <p:cNvSpPr>
              <a:spLocks noChangeShapeType="1"/>
            </p:cNvSpPr>
            <p:nvPr/>
          </p:nvSpPr>
          <p:spPr bwMode="auto">
            <a:xfrm>
              <a:off x="3043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Line 1161"/>
            <p:cNvSpPr>
              <a:spLocks noChangeShapeType="1"/>
            </p:cNvSpPr>
            <p:nvPr/>
          </p:nvSpPr>
          <p:spPr bwMode="auto">
            <a:xfrm flipV="1">
              <a:off x="3048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Line 1162"/>
            <p:cNvSpPr>
              <a:spLocks noChangeShapeType="1"/>
            </p:cNvSpPr>
            <p:nvPr/>
          </p:nvSpPr>
          <p:spPr bwMode="auto">
            <a:xfrm>
              <a:off x="3053" y="1987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Line 1163"/>
            <p:cNvSpPr>
              <a:spLocks noChangeShapeType="1"/>
            </p:cNvSpPr>
            <p:nvPr/>
          </p:nvSpPr>
          <p:spPr bwMode="auto">
            <a:xfrm>
              <a:off x="3057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Line 1164"/>
            <p:cNvSpPr>
              <a:spLocks noChangeShapeType="1"/>
            </p:cNvSpPr>
            <p:nvPr/>
          </p:nvSpPr>
          <p:spPr bwMode="auto">
            <a:xfrm flipV="1">
              <a:off x="3062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Line 1165"/>
            <p:cNvSpPr>
              <a:spLocks noChangeShapeType="1"/>
            </p:cNvSpPr>
            <p:nvPr/>
          </p:nvSpPr>
          <p:spPr bwMode="auto">
            <a:xfrm>
              <a:off x="3067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Line 1166"/>
            <p:cNvSpPr>
              <a:spLocks noChangeShapeType="1"/>
            </p:cNvSpPr>
            <p:nvPr/>
          </p:nvSpPr>
          <p:spPr bwMode="auto">
            <a:xfrm flipV="1">
              <a:off x="3071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Line 1167"/>
            <p:cNvSpPr>
              <a:spLocks noChangeShapeType="1"/>
            </p:cNvSpPr>
            <p:nvPr/>
          </p:nvSpPr>
          <p:spPr bwMode="auto">
            <a:xfrm>
              <a:off x="3076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Line 1168"/>
            <p:cNvSpPr>
              <a:spLocks noChangeShapeType="1"/>
            </p:cNvSpPr>
            <p:nvPr/>
          </p:nvSpPr>
          <p:spPr bwMode="auto">
            <a:xfrm>
              <a:off x="3081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Line 1169"/>
            <p:cNvSpPr>
              <a:spLocks noChangeShapeType="1"/>
            </p:cNvSpPr>
            <p:nvPr/>
          </p:nvSpPr>
          <p:spPr bwMode="auto">
            <a:xfrm flipV="1">
              <a:off x="3086" y="1897"/>
              <a:ext cx="2" cy="9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" name="Line 1170"/>
            <p:cNvSpPr>
              <a:spLocks noChangeShapeType="1"/>
            </p:cNvSpPr>
            <p:nvPr/>
          </p:nvSpPr>
          <p:spPr bwMode="auto">
            <a:xfrm flipV="1">
              <a:off x="3088" y="1834"/>
              <a:ext cx="5" cy="6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Line 1171"/>
            <p:cNvSpPr>
              <a:spLocks noChangeShapeType="1"/>
            </p:cNvSpPr>
            <p:nvPr/>
          </p:nvSpPr>
          <p:spPr bwMode="auto">
            <a:xfrm>
              <a:off x="3093" y="1834"/>
              <a:ext cx="4" cy="26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Line 1172"/>
            <p:cNvSpPr>
              <a:spLocks noChangeShapeType="1"/>
            </p:cNvSpPr>
            <p:nvPr/>
          </p:nvSpPr>
          <p:spPr bwMode="auto">
            <a:xfrm flipV="1">
              <a:off x="3097" y="1850"/>
              <a:ext cx="5" cy="1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" name="Line 1173"/>
            <p:cNvSpPr>
              <a:spLocks noChangeShapeType="1"/>
            </p:cNvSpPr>
            <p:nvPr/>
          </p:nvSpPr>
          <p:spPr bwMode="auto">
            <a:xfrm>
              <a:off x="3102" y="1850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" name="Line 1174"/>
            <p:cNvSpPr>
              <a:spLocks noChangeShapeType="1"/>
            </p:cNvSpPr>
            <p:nvPr/>
          </p:nvSpPr>
          <p:spPr bwMode="auto">
            <a:xfrm>
              <a:off x="3107" y="185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Line 1175"/>
            <p:cNvSpPr>
              <a:spLocks noChangeShapeType="1"/>
            </p:cNvSpPr>
            <p:nvPr/>
          </p:nvSpPr>
          <p:spPr bwMode="auto">
            <a:xfrm>
              <a:off x="3112" y="1852"/>
              <a:ext cx="4" cy="5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Line 1176"/>
            <p:cNvSpPr>
              <a:spLocks noChangeShapeType="1"/>
            </p:cNvSpPr>
            <p:nvPr/>
          </p:nvSpPr>
          <p:spPr bwMode="auto">
            <a:xfrm>
              <a:off x="3116" y="1904"/>
              <a:ext cx="5" cy="8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Line 1177"/>
            <p:cNvSpPr>
              <a:spLocks noChangeShapeType="1"/>
            </p:cNvSpPr>
            <p:nvPr/>
          </p:nvSpPr>
          <p:spPr bwMode="auto">
            <a:xfrm>
              <a:off x="3121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Line 1178"/>
            <p:cNvSpPr>
              <a:spLocks noChangeShapeType="1"/>
            </p:cNvSpPr>
            <p:nvPr/>
          </p:nvSpPr>
          <p:spPr bwMode="auto">
            <a:xfrm>
              <a:off x="3126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Line 1179"/>
            <p:cNvSpPr>
              <a:spLocks noChangeShapeType="1"/>
            </p:cNvSpPr>
            <p:nvPr/>
          </p:nvSpPr>
          <p:spPr bwMode="auto">
            <a:xfrm flipV="1">
              <a:off x="3130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Line 1180"/>
            <p:cNvSpPr>
              <a:spLocks noChangeShapeType="1"/>
            </p:cNvSpPr>
            <p:nvPr/>
          </p:nvSpPr>
          <p:spPr bwMode="auto">
            <a:xfrm>
              <a:off x="3135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1" name="Line 1181"/>
            <p:cNvSpPr>
              <a:spLocks noChangeShapeType="1"/>
            </p:cNvSpPr>
            <p:nvPr/>
          </p:nvSpPr>
          <p:spPr bwMode="auto">
            <a:xfrm>
              <a:off x="3140" y="1989"/>
              <a:ext cx="2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Line 1182"/>
            <p:cNvSpPr>
              <a:spLocks noChangeShapeType="1"/>
            </p:cNvSpPr>
            <p:nvPr/>
          </p:nvSpPr>
          <p:spPr bwMode="auto">
            <a:xfrm flipV="1">
              <a:off x="3142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Line 1183"/>
            <p:cNvSpPr>
              <a:spLocks noChangeShapeType="1"/>
            </p:cNvSpPr>
            <p:nvPr/>
          </p:nvSpPr>
          <p:spPr bwMode="auto">
            <a:xfrm>
              <a:off x="3147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Line 1184"/>
            <p:cNvSpPr>
              <a:spLocks noChangeShapeType="1"/>
            </p:cNvSpPr>
            <p:nvPr/>
          </p:nvSpPr>
          <p:spPr bwMode="auto">
            <a:xfrm flipV="1">
              <a:off x="3152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Line 1185"/>
            <p:cNvSpPr>
              <a:spLocks noChangeShapeType="1"/>
            </p:cNvSpPr>
            <p:nvPr/>
          </p:nvSpPr>
          <p:spPr bwMode="auto">
            <a:xfrm>
              <a:off x="3156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Line 1186"/>
            <p:cNvSpPr>
              <a:spLocks noChangeShapeType="1"/>
            </p:cNvSpPr>
            <p:nvPr/>
          </p:nvSpPr>
          <p:spPr bwMode="auto">
            <a:xfrm>
              <a:off x="3161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7" name="Line 1187"/>
            <p:cNvSpPr>
              <a:spLocks noChangeShapeType="1"/>
            </p:cNvSpPr>
            <p:nvPr/>
          </p:nvSpPr>
          <p:spPr bwMode="auto">
            <a:xfrm flipV="1">
              <a:off x="3166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8" name="Line 1188"/>
            <p:cNvSpPr>
              <a:spLocks noChangeShapeType="1"/>
            </p:cNvSpPr>
            <p:nvPr/>
          </p:nvSpPr>
          <p:spPr bwMode="auto">
            <a:xfrm>
              <a:off x="3171" y="1985"/>
              <a:ext cx="4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" name="Line 1189"/>
            <p:cNvSpPr>
              <a:spLocks noChangeShapeType="1"/>
            </p:cNvSpPr>
            <p:nvPr/>
          </p:nvSpPr>
          <p:spPr bwMode="auto">
            <a:xfrm flipV="1">
              <a:off x="3175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" name="Line 1190"/>
            <p:cNvSpPr>
              <a:spLocks noChangeShapeType="1"/>
            </p:cNvSpPr>
            <p:nvPr/>
          </p:nvSpPr>
          <p:spPr bwMode="auto">
            <a:xfrm flipV="1">
              <a:off x="3180" y="1985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Line 1191"/>
            <p:cNvSpPr>
              <a:spLocks noChangeShapeType="1"/>
            </p:cNvSpPr>
            <p:nvPr/>
          </p:nvSpPr>
          <p:spPr bwMode="auto">
            <a:xfrm>
              <a:off x="3185" y="1985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Line 1192"/>
            <p:cNvSpPr>
              <a:spLocks noChangeShapeType="1"/>
            </p:cNvSpPr>
            <p:nvPr/>
          </p:nvSpPr>
          <p:spPr bwMode="auto">
            <a:xfrm>
              <a:off x="3190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" name="Line 1193"/>
            <p:cNvSpPr>
              <a:spLocks noChangeShapeType="1"/>
            </p:cNvSpPr>
            <p:nvPr/>
          </p:nvSpPr>
          <p:spPr bwMode="auto">
            <a:xfrm>
              <a:off x="3194" y="1989"/>
              <a:ext cx="3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Line 1194"/>
            <p:cNvSpPr>
              <a:spLocks noChangeShapeType="1"/>
            </p:cNvSpPr>
            <p:nvPr/>
          </p:nvSpPr>
          <p:spPr bwMode="auto">
            <a:xfrm flipV="1">
              <a:off x="3197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Line 1195"/>
            <p:cNvSpPr>
              <a:spLocks noChangeShapeType="1"/>
            </p:cNvSpPr>
            <p:nvPr/>
          </p:nvSpPr>
          <p:spPr bwMode="auto">
            <a:xfrm>
              <a:off x="3201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Line 1196"/>
            <p:cNvSpPr>
              <a:spLocks noChangeShapeType="1"/>
            </p:cNvSpPr>
            <p:nvPr/>
          </p:nvSpPr>
          <p:spPr bwMode="auto">
            <a:xfrm>
              <a:off x="3206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Line 1197"/>
            <p:cNvSpPr>
              <a:spLocks noChangeShapeType="1"/>
            </p:cNvSpPr>
            <p:nvPr/>
          </p:nvSpPr>
          <p:spPr bwMode="auto">
            <a:xfrm>
              <a:off x="3211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Line 1198"/>
            <p:cNvSpPr>
              <a:spLocks noChangeShapeType="1"/>
            </p:cNvSpPr>
            <p:nvPr/>
          </p:nvSpPr>
          <p:spPr bwMode="auto">
            <a:xfrm flipV="1">
              <a:off x="3216" y="1987"/>
              <a:ext cx="4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Line 1199"/>
            <p:cNvSpPr>
              <a:spLocks noChangeShapeType="1"/>
            </p:cNvSpPr>
            <p:nvPr/>
          </p:nvSpPr>
          <p:spPr bwMode="auto">
            <a:xfrm>
              <a:off x="3220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Line 1200"/>
            <p:cNvSpPr>
              <a:spLocks noChangeShapeType="1"/>
            </p:cNvSpPr>
            <p:nvPr/>
          </p:nvSpPr>
          <p:spPr bwMode="auto">
            <a:xfrm>
              <a:off x="3225" y="199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Line 1201"/>
            <p:cNvSpPr>
              <a:spLocks noChangeShapeType="1"/>
            </p:cNvSpPr>
            <p:nvPr/>
          </p:nvSpPr>
          <p:spPr bwMode="auto">
            <a:xfrm flipV="1">
              <a:off x="3230" y="1987"/>
              <a:ext cx="4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Line 1202"/>
            <p:cNvSpPr>
              <a:spLocks noChangeShapeType="1"/>
            </p:cNvSpPr>
            <p:nvPr/>
          </p:nvSpPr>
          <p:spPr bwMode="auto">
            <a:xfrm>
              <a:off x="3234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Line 1203"/>
            <p:cNvSpPr>
              <a:spLocks noChangeShapeType="1"/>
            </p:cNvSpPr>
            <p:nvPr/>
          </p:nvSpPr>
          <p:spPr bwMode="auto">
            <a:xfrm flipV="1">
              <a:off x="3239" y="1985"/>
              <a:ext cx="5" cy="7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4" name="Line 1204"/>
            <p:cNvSpPr>
              <a:spLocks noChangeShapeType="1"/>
            </p:cNvSpPr>
            <p:nvPr/>
          </p:nvSpPr>
          <p:spPr bwMode="auto">
            <a:xfrm>
              <a:off x="3244" y="1985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5" name="Line 1205"/>
            <p:cNvSpPr>
              <a:spLocks noChangeShapeType="1"/>
            </p:cNvSpPr>
            <p:nvPr/>
          </p:nvSpPr>
          <p:spPr bwMode="auto">
            <a:xfrm>
              <a:off x="3249" y="1987"/>
              <a:ext cx="2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6" name="Line 1206"/>
            <p:cNvSpPr>
              <a:spLocks noChangeShapeType="1"/>
            </p:cNvSpPr>
            <p:nvPr/>
          </p:nvSpPr>
          <p:spPr bwMode="auto">
            <a:xfrm>
              <a:off x="3251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7" name="Line 1207"/>
            <p:cNvSpPr>
              <a:spLocks noChangeShapeType="1"/>
            </p:cNvSpPr>
            <p:nvPr/>
          </p:nvSpPr>
          <p:spPr bwMode="auto">
            <a:xfrm>
              <a:off x="3256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8" name="Line 1208"/>
            <p:cNvSpPr>
              <a:spLocks noChangeShapeType="1"/>
            </p:cNvSpPr>
            <p:nvPr/>
          </p:nvSpPr>
          <p:spPr bwMode="auto">
            <a:xfrm flipV="1">
              <a:off x="3260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9" name="Line 1209"/>
            <p:cNvSpPr>
              <a:spLocks noChangeShapeType="1"/>
            </p:cNvSpPr>
            <p:nvPr/>
          </p:nvSpPr>
          <p:spPr bwMode="auto">
            <a:xfrm flipV="1">
              <a:off x="3265" y="1985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Line 1210"/>
            <p:cNvSpPr>
              <a:spLocks noChangeShapeType="1"/>
            </p:cNvSpPr>
            <p:nvPr/>
          </p:nvSpPr>
          <p:spPr bwMode="auto">
            <a:xfrm>
              <a:off x="3270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Line 1211"/>
            <p:cNvSpPr>
              <a:spLocks noChangeShapeType="1"/>
            </p:cNvSpPr>
            <p:nvPr/>
          </p:nvSpPr>
          <p:spPr bwMode="auto">
            <a:xfrm>
              <a:off x="3275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2" name="Line 1212"/>
            <p:cNvSpPr>
              <a:spLocks noChangeShapeType="1"/>
            </p:cNvSpPr>
            <p:nvPr/>
          </p:nvSpPr>
          <p:spPr bwMode="auto">
            <a:xfrm>
              <a:off x="3279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Line 1213"/>
            <p:cNvSpPr>
              <a:spLocks noChangeShapeType="1"/>
            </p:cNvSpPr>
            <p:nvPr/>
          </p:nvSpPr>
          <p:spPr bwMode="auto">
            <a:xfrm>
              <a:off x="3284" y="199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Line 1214"/>
            <p:cNvSpPr>
              <a:spLocks noChangeShapeType="1"/>
            </p:cNvSpPr>
            <p:nvPr/>
          </p:nvSpPr>
          <p:spPr bwMode="auto">
            <a:xfrm flipV="1">
              <a:off x="3289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Line 1215"/>
            <p:cNvSpPr>
              <a:spLocks noChangeShapeType="1"/>
            </p:cNvSpPr>
            <p:nvPr/>
          </p:nvSpPr>
          <p:spPr bwMode="auto">
            <a:xfrm flipV="1">
              <a:off x="3294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Line 1216"/>
            <p:cNvSpPr>
              <a:spLocks noChangeShapeType="1"/>
            </p:cNvSpPr>
            <p:nvPr/>
          </p:nvSpPr>
          <p:spPr bwMode="auto">
            <a:xfrm>
              <a:off x="3298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7" name="Line 1217"/>
            <p:cNvSpPr>
              <a:spLocks noChangeShapeType="1"/>
            </p:cNvSpPr>
            <p:nvPr/>
          </p:nvSpPr>
          <p:spPr bwMode="auto">
            <a:xfrm>
              <a:off x="3303" y="1989"/>
              <a:ext cx="2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8" name="Line 1218"/>
            <p:cNvSpPr>
              <a:spLocks noChangeShapeType="1"/>
            </p:cNvSpPr>
            <p:nvPr/>
          </p:nvSpPr>
          <p:spPr bwMode="auto">
            <a:xfrm>
              <a:off x="3305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9" name="Line 1219"/>
            <p:cNvSpPr>
              <a:spLocks noChangeShapeType="1"/>
            </p:cNvSpPr>
            <p:nvPr/>
          </p:nvSpPr>
          <p:spPr bwMode="auto">
            <a:xfrm>
              <a:off x="3310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" name="Line 1220"/>
            <p:cNvSpPr>
              <a:spLocks noChangeShapeType="1"/>
            </p:cNvSpPr>
            <p:nvPr/>
          </p:nvSpPr>
          <p:spPr bwMode="auto">
            <a:xfrm>
              <a:off x="3315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1" name="Line 1221"/>
            <p:cNvSpPr>
              <a:spLocks noChangeShapeType="1"/>
            </p:cNvSpPr>
            <p:nvPr/>
          </p:nvSpPr>
          <p:spPr bwMode="auto">
            <a:xfrm flipV="1">
              <a:off x="3319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2" name="Line 1222"/>
            <p:cNvSpPr>
              <a:spLocks noChangeShapeType="1"/>
            </p:cNvSpPr>
            <p:nvPr/>
          </p:nvSpPr>
          <p:spPr bwMode="auto">
            <a:xfrm flipV="1">
              <a:off x="3324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3" name="Line 1223"/>
            <p:cNvSpPr>
              <a:spLocks noChangeShapeType="1"/>
            </p:cNvSpPr>
            <p:nvPr/>
          </p:nvSpPr>
          <p:spPr bwMode="auto">
            <a:xfrm>
              <a:off x="3329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4" name="Line 1224"/>
            <p:cNvSpPr>
              <a:spLocks noChangeShapeType="1"/>
            </p:cNvSpPr>
            <p:nvPr/>
          </p:nvSpPr>
          <p:spPr bwMode="auto">
            <a:xfrm>
              <a:off x="3334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5" name="Line 1225"/>
            <p:cNvSpPr>
              <a:spLocks noChangeShapeType="1"/>
            </p:cNvSpPr>
            <p:nvPr/>
          </p:nvSpPr>
          <p:spPr bwMode="auto">
            <a:xfrm>
              <a:off x="3338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6" name="Line 1226"/>
            <p:cNvSpPr>
              <a:spLocks noChangeShapeType="1"/>
            </p:cNvSpPr>
            <p:nvPr/>
          </p:nvSpPr>
          <p:spPr bwMode="auto">
            <a:xfrm flipV="1">
              <a:off x="3343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Line 1227"/>
            <p:cNvSpPr>
              <a:spLocks noChangeShapeType="1"/>
            </p:cNvSpPr>
            <p:nvPr/>
          </p:nvSpPr>
          <p:spPr bwMode="auto">
            <a:xfrm>
              <a:off x="3348" y="1985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8" name="Line 1228"/>
            <p:cNvSpPr>
              <a:spLocks noChangeShapeType="1"/>
            </p:cNvSpPr>
            <p:nvPr/>
          </p:nvSpPr>
          <p:spPr bwMode="auto">
            <a:xfrm>
              <a:off x="3353" y="1987"/>
              <a:ext cx="4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9" name="Line 1229"/>
            <p:cNvSpPr>
              <a:spLocks noChangeShapeType="1"/>
            </p:cNvSpPr>
            <p:nvPr/>
          </p:nvSpPr>
          <p:spPr bwMode="auto">
            <a:xfrm flipV="1">
              <a:off x="3357" y="1978"/>
              <a:ext cx="3" cy="1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Line 1230"/>
            <p:cNvSpPr>
              <a:spLocks noChangeShapeType="1"/>
            </p:cNvSpPr>
            <p:nvPr/>
          </p:nvSpPr>
          <p:spPr bwMode="auto">
            <a:xfrm flipV="1">
              <a:off x="3360" y="1838"/>
              <a:ext cx="4" cy="14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" name="Line 1231"/>
            <p:cNvSpPr>
              <a:spLocks noChangeShapeType="1"/>
            </p:cNvSpPr>
            <p:nvPr/>
          </p:nvSpPr>
          <p:spPr bwMode="auto">
            <a:xfrm>
              <a:off x="3364" y="1838"/>
              <a:ext cx="5" cy="26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Line 1232"/>
            <p:cNvSpPr>
              <a:spLocks noChangeShapeType="1"/>
            </p:cNvSpPr>
            <p:nvPr/>
          </p:nvSpPr>
          <p:spPr bwMode="auto">
            <a:xfrm flipV="1">
              <a:off x="3369" y="1841"/>
              <a:ext cx="5" cy="2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3" name="Line 1233"/>
            <p:cNvSpPr>
              <a:spLocks noChangeShapeType="1"/>
            </p:cNvSpPr>
            <p:nvPr/>
          </p:nvSpPr>
          <p:spPr bwMode="auto">
            <a:xfrm>
              <a:off x="3374" y="1841"/>
              <a:ext cx="5" cy="1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4" name="Line 1234"/>
            <p:cNvSpPr>
              <a:spLocks noChangeShapeType="1"/>
            </p:cNvSpPr>
            <p:nvPr/>
          </p:nvSpPr>
          <p:spPr bwMode="auto">
            <a:xfrm>
              <a:off x="3379" y="1855"/>
              <a:ext cx="4" cy="127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5" name="Line 1235"/>
            <p:cNvSpPr>
              <a:spLocks noChangeShapeType="1"/>
            </p:cNvSpPr>
            <p:nvPr/>
          </p:nvSpPr>
          <p:spPr bwMode="auto">
            <a:xfrm>
              <a:off x="3383" y="1982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6" name="Line 1236"/>
            <p:cNvSpPr>
              <a:spLocks noChangeShapeType="1"/>
            </p:cNvSpPr>
            <p:nvPr/>
          </p:nvSpPr>
          <p:spPr bwMode="auto">
            <a:xfrm>
              <a:off x="3388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7" name="Line 1237"/>
            <p:cNvSpPr>
              <a:spLocks noChangeShapeType="1"/>
            </p:cNvSpPr>
            <p:nvPr/>
          </p:nvSpPr>
          <p:spPr bwMode="auto">
            <a:xfrm flipV="1">
              <a:off x="3393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8" name="Line 1238"/>
            <p:cNvSpPr>
              <a:spLocks noChangeShapeType="1"/>
            </p:cNvSpPr>
            <p:nvPr/>
          </p:nvSpPr>
          <p:spPr bwMode="auto">
            <a:xfrm>
              <a:off x="3397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9" name="Line 1239"/>
            <p:cNvSpPr>
              <a:spLocks noChangeShapeType="1"/>
            </p:cNvSpPr>
            <p:nvPr/>
          </p:nvSpPr>
          <p:spPr bwMode="auto">
            <a:xfrm flipV="1">
              <a:off x="3402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0" name="Line 1240"/>
            <p:cNvSpPr>
              <a:spLocks noChangeShapeType="1"/>
            </p:cNvSpPr>
            <p:nvPr/>
          </p:nvSpPr>
          <p:spPr bwMode="auto">
            <a:xfrm flipV="1">
              <a:off x="3407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" name="Line 1241"/>
            <p:cNvSpPr>
              <a:spLocks noChangeShapeType="1"/>
            </p:cNvSpPr>
            <p:nvPr/>
          </p:nvSpPr>
          <p:spPr bwMode="auto">
            <a:xfrm>
              <a:off x="3412" y="1987"/>
              <a:ext cx="4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2" name="Line 1242"/>
            <p:cNvSpPr>
              <a:spLocks noChangeShapeType="1"/>
            </p:cNvSpPr>
            <p:nvPr/>
          </p:nvSpPr>
          <p:spPr bwMode="auto">
            <a:xfrm flipV="1">
              <a:off x="3416" y="1989"/>
              <a:ext cx="3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3" name="Line 1243"/>
            <p:cNvSpPr>
              <a:spLocks noChangeShapeType="1"/>
            </p:cNvSpPr>
            <p:nvPr/>
          </p:nvSpPr>
          <p:spPr bwMode="auto">
            <a:xfrm>
              <a:off x="3419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4" name="Line 1244"/>
            <p:cNvSpPr>
              <a:spLocks noChangeShapeType="1"/>
            </p:cNvSpPr>
            <p:nvPr/>
          </p:nvSpPr>
          <p:spPr bwMode="auto">
            <a:xfrm flipV="1">
              <a:off x="3423" y="1985"/>
              <a:ext cx="5" cy="7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Line 1245"/>
            <p:cNvSpPr>
              <a:spLocks noChangeShapeType="1"/>
            </p:cNvSpPr>
            <p:nvPr/>
          </p:nvSpPr>
          <p:spPr bwMode="auto">
            <a:xfrm>
              <a:off x="3428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" name="Line 1246"/>
            <p:cNvSpPr>
              <a:spLocks noChangeShapeType="1"/>
            </p:cNvSpPr>
            <p:nvPr/>
          </p:nvSpPr>
          <p:spPr bwMode="auto">
            <a:xfrm>
              <a:off x="3433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7" name="Line 1247"/>
            <p:cNvSpPr>
              <a:spLocks noChangeShapeType="1"/>
            </p:cNvSpPr>
            <p:nvPr/>
          </p:nvSpPr>
          <p:spPr bwMode="auto">
            <a:xfrm>
              <a:off x="3438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8" name="Line 1248"/>
            <p:cNvSpPr>
              <a:spLocks noChangeShapeType="1"/>
            </p:cNvSpPr>
            <p:nvPr/>
          </p:nvSpPr>
          <p:spPr bwMode="auto">
            <a:xfrm flipV="1">
              <a:off x="3442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9" name="Line 1249"/>
            <p:cNvSpPr>
              <a:spLocks noChangeShapeType="1"/>
            </p:cNvSpPr>
            <p:nvPr/>
          </p:nvSpPr>
          <p:spPr bwMode="auto">
            <a:xfrm>
              <a:off x="3447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0" name="Line 1250"/>
            <p:cNvSpPr>
              <a:spLocks noChangeShapeType="1"/>
            </p:cNvSpPr>
            <p:nvPr/>
          </p:nvSpPr>
          <p:spPr bwMode="auto">
            <a:xfrm flipV="1">
              <a:off x="3452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Line 1251"/>
            <p:cNvSpPr>
              <a:spLocks noChangeShapeType="1"/>
            </p:cNvSpPr>
            <p:nvPr/>
          </p:nvSpPr>
          <p:spPr bwMode="auto">
            <a:xfrm flipV="1">
              <a:off x="3457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2" name="Line 1252"/>
            <p:cNvSpPr>
              <a:spLocks noChangeShapeType="1"/>
            </p:cNvSpPr>
            <p:nvPr/>
          </p:nvSpPr>
          <p:spPr bwMode="auto">
            <a:xfrm>
              <a:off x="3461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3" name="Line 1253"/>
            <p:cNvSpPr>
              <a:spLocks noChangeShapeType="1"/>
            </p:cNvSpPr>
            <p:nvPr/>
          </p:nvSpPr>
          <p:spPr bwMode="auto">
            <a:xfrm flipV="1">
              <a:off x="3466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Line 1254"/>
            <p:cNvSpPr>
              <a:spLocks noChangeShapeType="1"/>
            </p:cNvSpPr>
            <p:nvPr/>
          </p:nvSpPr>
          <p:spPr bwMode="auto">
            <a:xfrm>
              <a:off x="3471" y="1989"/>
              <a:ext cx="2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5" name="Line 1255"/>
            <p:cNvSpPr>
              <a:spLocks noChangeShapeType="1"/>
            </p:cNvSpPr>
            <p:nvPr/>
          </p:nvSpPr>
          <p:spPr bwMode="auto">
            <a:xfrm flipV="1">
              <a:off x="3473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Line 1256"/>
            <p:cNvSpPr>
              <a:spLocks noChangeShapeType="1"/>
            </p:cNvSpPr>
            <p:nvPr/>
          </p:nvSpPr>
          <p:spPr bwMode="auto">
            <a:xfrm>
              <a:off x="3478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7" name="Line 1257"/>
            <p:cNvSpPr>
              <a:spLocks noChangeShapeType="1"/>
            </p:cNvSpPr>
            <p:nvPr/>
          </p:nvSpPr>
          <p:spPr bwMode="auto">
            <a:xfrm flipV="1">
              <a:off x="3483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8" name="Line 1258"/>
            <p:cNvSpPr>
              <a:spLocks noChangeShapeType="1"/>
            </p:cNvSpPr>
            <p:nvPr/>
          </p:nvSpPr>
          <p:spPr bwMode="auto">
            <a:xfrm>
              <a:off x="3487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9" name="Line 1259"/>
            <p:cNvSpPr>
              <a:spLocks noChangeShapeType="1"/>
            </p:cNvSpPr>
            <p:nvPr/>
          </p:nvSpPr>
          <p:spPr bwMode="auto">
            <a:xfrm>
              <a:off x="3492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0" name="Line 1260"/>
            <p:cNvSpPr>
              <a:spLocks noChangeShapeType="1"/>
            </p:cNvSpPr>
            <p:nvPr/>
          </p:nvSpPr>
          <p:spPr bwMode="auto">
            <a:xfrm>
              <a:off x="3497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" name="Line 1261"/>
            <p:cNvSpPr>
              <a:spLocks noChangeShapeType="1"/>
            </p:cNvSpPr>
            <p:nvPr/>
          </p:nvSpPr>
          <p:spPr bwMode="auto">
            <a:xfrm flipV="1">
              <a:off x="3501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Line 1262"/>
            <p:cNvSpPr>
              <a:spLocks noChangeShapeType="1"/>
            </p:cNvSpPr>
            <p:nvPr/>
          </p:nvSpPr>
          <p:spPr bwMode="auto">
            <a:xfrm flipV="1">
              <a:off x="3506" y="1985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3" name="Line 1263"/>
            <p:cNvSpPr>
              <a:spLocks noChangeShapeType="1"/>
            </p:cNvSpPr>
            <p:nvPr/>
          </p:nvSpPr>
          <p:spPr bwMode="auto">
            <a:xfrm>
              <a:off x="3511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4" name="Line 1264"/>
            <p:cNvSpPr>
              <a:spLocks noChangeShapeType="1"/>
            </p:cNvSpPr>
            <p:nvPr/>
          </p:nvSpPr>
          <p:spPr bwMode="auto">
            <a:xfrm>
              <a:off x="3516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5" name="Line 1265"/>
            <p:cNvSpPr>
              <a:spLocks noChangeShapeType="1"/>
            </p:cNvSpPr>
            <p:nvPr/>
          </p:nvSpPr>
          <p:spPr bwMode="auto">
            <a:xfrm>
              <a:off x="3520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6" name="Line 1266"/>
            <p:cNvSpPr>
              <a:spLocks noChangeShapeType="1"/>
            </p:cNvSpPr>
            <p:nvPr/>
          </p:nvSpPr>
          <p:spPr bwMode="auto">
            <a:xfrm>
              <a:off x="3525" y="1989"/>
              <a:ext cx="2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7" name="Line 1267"/>
            <p:cNvSpPr>
              <a:spLocks noChangeShapeType="1"/>
            </p:cNvSpPr>
            <p:nvPr/>
          </p:nvSpPr>
          <p:spPr bwMode="auto">
            <a:xfrm>
              <a:off x="3527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8" name="Line 1268"/>
            <p:cNvSpPr>
              <a:spLocks noChangeShapeType="1"/>
            </p:cNvSpPr>
            <p:nvPr/>
          </p:nvSpPr>
          <p:spPr bwMode="auto">
            <a:xfrm>
              <a:off x="3532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Line 1269"/>
            <p:cNvSpPr>
              <a:spLocks noChangeShapeType="1"/>
            </p:cNvSpPr>
            <p:nvPr/>
          </p:nvSpPr>
          <p:spPr bwMode="auto">
            <a:xfrm>
              <a:off x="3537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Line 1270"/>
            <p:cNvSpPr>
              <a:spLocks noChangeShapeType="1"/>
            </p:cNvSpPr>
            <p:nvPr/>
          </p:nvSpPr>
          <p:spPr bwMode="auto">
            <a:xfrm flipV="1">
              <a:off x="3542" y="1982"/>
              <a:ext cx="4" cy="1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" name="Line 1271"/>
            <p:cNvSpPr>
              <a:spLocks noChangeShapeType="1"/>
            </p:cNvSpPr>
            <p:nvPr/>
          </p:nvSpPr>
          <p:spPr bwMode="auto">
            <a:xfrm>
              <a:off x="3546" y="1982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Line 1272"/>
            <p:cNvSpPr>
              <a:spLocks noChangeShapeType="1"/>
            </p:cNvSpPr>
            <p:nvPr/>
          </p:nvSpPr>
          <p:spPr bwMode="auto">
            <a:xfrm>
              <a:off x="3551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" name="Line 1273"/>
            <p:cNvSpPr>
              <a:spLocks noChangeShapeType="1"/>
            </p:cNvSpPr>
            <p:nvPr/>
          </p:nvSpPr>
          <p:spPr bwMode="auto">
            <a:xfrm flipV="1">
              <a:off x="3556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4" name="Line 1274"/>
            <p:cNvSpPr>
              <a:spLocks noChangeShapeType="1"/>
            </p:cNvSpPr>
            <p:nvPr/>
          </p:nvSpPr>
          <p:spPr bwMode="auto">
            <a:xfrm>
              <a:off x="3560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5" name="Line 1275"/>
            <p:cNvSpPr>
              <a:spLocks noChangeShapeType="1"/>
            </p:cNvSpPr>
            <p:nvPr/>
          </p:nvSpPr>
          <p:spPr bwMode="auto">
            <a:xfrm flipV="1">
              <a:off x="3565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" name="Line 1276"/>
            <p:cNvSpPr>
              <a:spLocks noChangeShapeType="1"/>
            </p:cNvSpPr>
            <p:nvPr/>
          </p:nvSpPr>
          <p:spPr bwMode="auto">
            <a:xfrm>
              <a:off x="3570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7" name="Line 1277"/>
            <p:cNvSpPr>
              <a:spLocks noChangeShapeType="1"/>
            </p:cNvSpPr>
            <p:nvPr/>
          </p:nvSpPr>
          <p:spPr bwMode="auto">
            <a:xfrm>
              <a:off x="3575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8" name="Line 1278"/>
            <p:cNvSpPr>
              <a:spLocks noChangeShapeType="1"/>
            </p:cNvSpPr>
            <p:nvPr/>
          </p:nvSpPr>
          <p:spPr bwMode="auto">
            <a:xfrm flipV="1">
              <a:off x="3579" y="1989"/>
              <a:ext cx="3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9" name="Line 1279"/>
            <p:cNvSpPr>
              <a:spLocks noChangeShapeType="1"/>
            </p:cNvSpPr>
            <p:nvPr/>
          </p:nvSpPr>
          <p:spPr bwMode="auto">
            <a:xfrm flipV="1">
              <a:off x="3582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Line 1280"/>
            <p:cNvSpPr>
              <a:spLocks noChangeShapeType="1"/>
            </p:cNvSpPr>
            <p:nvPr/>
          </p:nvSpPr>
          <p:spPr bwMode="auto">
            <a:xfrm>
              <a:off x="3586" y="1987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Line 1281"/>
            <p:cNvSpPr>
              <a:spLocks noChangeShapeType="1"/>
            </p:cNvSpPr>
            <p:nvPr/>
          </p:nvSpPr>
          <p:spPr bwMode="auto">
            <a:xfrm>
              <a:off x="3591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Line 1282"/>
            <p:cNvSpPr>
              <a:spLocks noChangeShapeType="1"/>
            </p:cNvSpPr>
            <p:nvPr/>
          </p:nvSpPr>
          <p:spPr bwMode="auto">
            <a:xfrm>
              <a:off x="3596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Line 1283"/>
            <p:cNvSpPr>
              <a:spLocks noChangeShapeType="1"/>
            </p:cNvSpPr>
            <p:nvPr/>
          </p:nvSpPr>
          <p:spPr bwMode="auto">
            <a:xfrm flipV="1">
              <a:off x="3601" y="1989"/>
              <a:ext cx="4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Line 1284"/>
            <p:cNvSpPr>
              <a:spLocks noChangeShapeType="1"/>
            </p:cNvSpPr>
            <p:nvPr/>
          </p:nvSpPr>
          <p:spPr bwMode="auto">
            <a:xfrm>
              <a:off x="3605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Line 1285"/>
            <p:cNvSpPr>
              <a:spLocks noChangeShapeType="1"/>
            </p:cNvSpPr>
            <p:nvPr/>
          </p:nvSpPr>
          <p:spPr bwMode="auto">
            <a:xfrm flipV="1">
              <a:off x="3610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Line 1286"/>
            <p:cNvSpPr>
              <a:spLocks noChangeShapeType="1"/>
            </p:cNvSpPr>
            <p:nvPr/>
          </p:nvSpPr>
          <p:spPr bwMode="auto">
            <a:xfrm>
              <a:off x="3615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7" name="Line 1287"/>
            <p:cNvSpPr>
              <a:spLocks noChangeShapeType="1"/>
            </p:cNvSpPr>
            <p:nvPr/>
          </p:nvSpPr>
          <p:spPr bwMode="auto">
            <a:xfrm flipV="1">
              <a:off x="3620" y="1985"/>
              <a:ext cx="4" cy="7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8" name="Line 1288"/>
            <p:cNvSpPr>
              <a:spLocks noChangeShapeType="1"/>
            </p:cNvSpPr>
            <p:nvPr/>
          </p:nvSpPr>
          <p:spPr bwMode="auto">
            <a:xfrm>
              <a:off x="3624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Line 1289"/>
            <p:cNvSpPr>
              <a:spLocks noChangeShapeType="1"/>
            </p:cNvSpPr>
            <p:nvPr/>
          </p:nvSpPr>
          <p:spPr bwMode="auto">
            <a:xfrm flipV="1">
              <a:off x="3629" y="1937"/>
              <a:ext cx="5" cy="5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Line 1290"/>
            <p:cNvSpPr>
              <a:spLocks noChangeShapeType="1"/>
            </p:cNvSpPr>
            <p:nvPr/>
          </p:nvSpPr>
          <p:spPr bwMode="auto">
            <a:xfrm flipV="1">
              <a:off x="3634" y="1845"/>
              <a:ext cx="2" cy="9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Line 1291"/>
            <p:cNvSpPr>
              <a:spLocks noChangeShapeType="1"/>
            </p:cNvSpPr>
            <p:nvPr/>
          </p:nvSpPr>
          <p:spPr bwMode="auto">
            <a:xfrm>
              <a:off x="3636" y="1845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Line 1292"/>
            <p:cNvSpPr>
              <a:spLocks noChangeShapeType="1"/>
            </p:cNvSpPr>
            <p:nvPr/>
          </p:nvSpPr>
          <p:spPr bwMode="auto">
            <a:xfrm>
              <a:off x="3641" y="1850"/>
              <a:ext cx="5" cy="1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Line 1293"/>
            <p:cNvSpPr>
              <a:spLocks noChangeShapeType="1"/>
            </p:cNvSpPr>
            <p:nvPr/>
          </p:nvSpPr>
          <p:spPr bwMode="auto">
            <a:xfrm>
              <a:off x="3646" y="1864"/>
              <a:ext cx="4" cy="12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" name="Line 1294"/>
            <p:cNvSpPr>
              <a:spLocks noChangeShapeType="1"/>
            </p:cNvSpPr>
            <p:nvPr/>
          </p:nvSpPr>
          <p:spPr bwMode="auto">
            <a:xfrm>
              <a:off x="3650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" name="Line 1295"/>
            <p:cNvSpPr>
              <a:spLocks noChangeShapeType="1"/>
            </p:cNvSpPr>
            <p:nvPr/>
          </p:nvSpPr>
          <p:spPr bwMode="auto">
            <a:xfrm flipV="1">
              <a:off x="3655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" name="Line 1296"/>
            <p:cNvSpPr>
              <a:spLocks noChangeShapeType="1"/>
            </p:cNvSpPr>
            <p:nvPr/>
          </p:nvSpPr>
          <p:spPr bwMode="auto">
            <a:xfrm>
              <a:off x="3660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" name="Line 1297"/>
            <p:cNvSpPr>
              <a:spLocks noChangeShapeType="1"/>
            </p:cNvSpPr>
            <p:nvPr/>
          </p:nvSpPr>
          <p:spPr bwMode="auto">
            <a:xfrm flipV="1">
              <a:off x="3664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" name="Line 1298"/>
            <p:cNvSpPr>
              <a:spLocks noChangeShapeType="1"/>
            </p:cNvSpPr>
            <p:nvPr/>
          </p:nvSpPr>
          <p:spPr bwMode="auto">
            <a:xfrm>
              <a:off x="3669" y="1985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9" name="Line 1299"/>
            <p:cNvSpPr>
              <a:spLocks noChangeShapeType="1"/>
            </p:cNvSpPr>
            <p:nvPr/>
          </p:nvSpPr>
          <p:spPr bwMode="auto">
            <a:xfrm>
              <a:off x="3674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0" name="Line 1300"/>
            <p:cNvSpPr>
              <a:spLocks noChangeShapeType="1"/>
            </p:cNvSpPr>
            <p:nvPr/>
          </p:nvSpPr>
          <p:spPr bwMode="auto">
            <a:xfrm>
              <a:off x="3679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1" name="Line 1301"/>
            <p:cNvSpPr>
              <a:spLocks noChangeShapeType="1"/>
            </p:cNvSpPr>
            <p:nvPr/>
          </p:nvSpPr>
          <p:spPr bwMode="auto">
            <a:xfrm>
              <a:off x="3683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" name="Line 1302"/>
            <p:cNvSpPr>
              <a:spLocks noChangeShapeType="1"/>
            </p:cNvSpPr>
            <p:nvPr/>
          </p:nvSpPr>
          <p:spPr bwMode="auto">
            <a:xfrm flipV="1">
              <a:off x="3688" y="1987"/>
              <a:ext cx="2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" name="Line 1303"/>
            <p:cNvSpPr>
              <a:spLocks noChangeShapeType="1"/>
            </p:cNvSpPr>
            <p:nvPr/>
          </p:nvSpPr>
          <p:spPr bwMode="auto">
            <a:xfrm>
              <a:off x="3690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4" name="Line 1304"/>
            <p:cNvSpPr>
              <a:spLocks noChangeShapeType="1"/>
            </p:cNvSpPr>
            <p:nvPr/>
          </p:nvSpPr>
          <p:spPr bwMode="auto">
            <a:xfrm flipV="1">
              <a:off x="3695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5" name="Line 1305"/>
            <p:cNvSpPr>
              <a:spLocks noChangeShapeType="1"/>
            </p:cNvSpPr>
            <p:nvPr/>
          </p:nvSpPr>
          <p:spPr bwMode="auto">
            <a:xfrm>
              <a:off x="3700" y="1987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6" name="Line 1306"/>
            <p:cNvSpPr>
              <a:spLocks noChangeShapeType="1"/>
            </p:cNvSpPr>
            <p:nvPr/>
          </p:nvSpPr>
          <p:spPr bwMode="auto">
            <a:xfrm>
              <a:off x="3705" y="1987"/>
              <a:ext cx="4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7" name="Line 1307"/>
            <p:cNvSpPr>
              <a:spLocks noChangeShapeType="1"/>
            </p:cNvSpPr>
            <p:nvPr/>
          </p:nvSpPr>
          <p:spPr bwMode="auto">
            <a:xfrm>
              <a:off x="3709" y="199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8" name="Line 1308"/>
            <p:cNvSpPr>
              <a:spLocks noChangeShapeType="1"/>
            </p:cNvSpPr>
            <p:nvPr/>
          </p:nvSpPr>
          <p:spPr bwMode="auto">
            <a:xfrm flipV="1">
              <a:off x="3714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9" name="Line 1309"/>
            <p:cNvSpPr>
              <a:spLocks noChangeShapeType="1"/>
            </p:cNvSpPr>
            <p:nvPr/>
          </p:nvSpPr>
          <p:spPr bwMode="auto">
            <a:xfrm flipV="1">
              <a:off x="3719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0" name="Line 1310"/>
            <p:cNvSpPr>
              <a:spLocks noChangeShapeType="1"/>
            </p:cNvSpPr>
            <p:nvPr/>
          </p:nvSpPr>
          <p:spPr bwMode="auto">
            <a:xfrm>
              <a:off x="3724" y="1985"/>
              <a:ext cx="4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1" name="Line 1311"/>
            <p:cNvSpPr>
              <a:spLocks noChangeShapeType="1"/>
            </p:cNvSpPr>
            <p:nvPr/>
          </p:nvSpPr>
          <p:spPr bwMode="auto">
            <a:xfrm>
              <a:off x="3728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" name="Line 1312"/>
            <p:cNvSpPr>
              <a:spLocks noChangeShapeType="1"/>
            </p:cNvSpPr>
            <p:nvPr/>
          </p:nvSpPr>
          <p:spPr bwMode="auto">
            <a:xfrm>
              <a:off x="3733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" name="Line 1313"/>
            <p:cNvSpPr>
              <a:spLocks noChangeShapeType="1"/>
            </p:cNvSpPr>
            <p:nvPr/>
          </p:nvSpPr>
          <p:spPr bwMode="auto">
            <a:xfrm>
              <a:off x="3738" y="1992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" name="Line 1314"/>
            <p:cNvSpPr>
              <a:spLocks noChangeShapeType="1"/>
            </p:cNvSpPr>
            <p:nvPr/>
          </p:nvSpPr>
          <p:spPr bwMode="auto">
            <a:xfrm flipV="1">
              <a:off x="3742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5" name="Line 1315"/>
            <p:cNvSpPr>
              <a:spLocks noChangeShapeType="1"/>
            </p:cNvSpPr>
            <p:nvPr/>
          </p:nvSpPr>
          <p:spPr bwMode="auto">
            <a:xfrm flipV="1">
              <a:off x="3747" y="1987"/>
              <a:ext cx="2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6" name="Line 1316"/>
            <p:cNvSpPr>
              <a:spLocks noChangeShapeType="1"/>
            </p:cNvSpPr>
            <p:nvPr/>
          </p:nvSpPr>
          <p:spPr bwMode="auto">
            <a:xfrm>
              <a:off x="3749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7" name="Line 1317"/>
            <p:cNvSpPr>
              <a:spLocks noChangeShapeType="1"/>
            </p:cNvSpPr>
            <p:nvPr/>
          </p:nvSpPr>
          <p:spPr bwMode="auto">
            <a:xfrm>
              <a:off x="3754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8" name="Line 1318"/>
            <p:cNvSpPr>
              <a:spLocks noChangeShapeType="1"/>
            </p:cNvSpPr>
            <p:nvPr/>
          </p:nvSpPr>
          <p:spPr bwMode="auto">
            <a:xfrm flipV="1">
              <a:off x="3759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" name="Line 1319"/>
            <p:cNvSpPr>
              <a:spLocks noChangeShapeType="1"/>
            </p:cNvSpPr>
            <p:nvPr/>
          </p:nvSpPr>
          <p:spPr bwMode="auto">
            <a:xfrm>
              <a:off x="3764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0" name="Line 1320"/>
            <p:cNvSpPr>
              <a:spLocks noChangeShapeType="1"/>
            </p:cNvSpPr>
            <p:nvPr/>
          </p:nvSpPr>
          <p:spPr bwMode="auto">
            <a:xfrm flipV="1">
              <a:off x="3768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1" name="Line 1321"/>
            <p:cNvSpPr>
              <a:spLocks noChangeShapeType="1"/>
            </p:cNvSpPr>
            <p:nvPr/>
          </p:nvSpPr>
          <p:spPr bwMode="auto">
            <a:xfrm>
              <a:off x="3773" y="1987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" name="Line 1322"/>
            <p:cNvSpPr>
              <a:spLocks noChangeShapeType="1"/>
            </p:cNvSpPr>
            <p:nvPr/>
          </p:nvSpPr>
          <p:spPr bwMode="auto">
            <a:xfrm>
              <a:off x="3778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3" name="Line 1323"/>
            <p:cNvSpPr>
              <a:spLocks noChangeShapeType="1"/>
            </p:cNvSpPr>
            <p:nvPr/>
          </p:nvSpPr>
          <p:spPr bwMode="auto">
            <a:xfrm flipV="1">
              <a:off x="3783" y="1987"/>
              <a:ext cx="4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4" name="Line 1324"/>
            <p:cNvSpPr>
              <a:spLocks noChangeShapeType="1"/>
            </p:cNvSpPr>
            <p:nvPr/>
          </p:nvSpPr>
          <p:spPr bwMode="auto">
            <a:xfrm>
              <a:off x="3787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5" name="Line 1325"/>
            <p:cNvSpPr>
              <a:spLocks noChangeShapeType="1"/>
            </p:cNvSpPr>
            <p:nvPr/>
          </p:nvSpPr>
          <p:spPr bwMode="auto">
            <a:xfrm flipV="1">
              <a:off x="3792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6" name="Line 1326"/>
            <p:cNvSpPr>
              <a:spLocks noChangeShapeType="1"/>
            </p:cNvSpPr>
            <p:nvPr/>
          </p:nvSpPr>
          <p:spPr bwMode="auto">
            <a:xfrm flipV="1">
              <a:off x="3797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7" name="Line 1327"/>
            <p:cNvSpPr>
              <a:spLocks noChangeShapeType="1"/>
            </p:cNvSpPr>
            <p:nvPr/>
          </p:nvSpPr>
          <p:spPr bwMode="auto">
            <a:xfrm>
              <a:off x="3801" y="1987"/>
              <a:ext cx="3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8" name="Line 1328"/>
            <p:cNvSpPr>
              <a:spLocks noChangeShapeType="1"/>
            </p:cNvSpPr>
            <p:nvPr/>
          </p:nvSpPr>
          <p:spPr bwMode="auto">
            <a:xfrm>
              <a:off x="3804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9" name="Line 1329"/>
            <p:cNvSpPr>
              <a:spLocks noChangeShapeType="1"/>
            </p:cNvSpPr>
            <p:nvPr/>
          </p:nvSpPr>
          <p:spPr bwMode="auto">
            <a:xfrm flipV="1">
              <a:off x="3809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0" name="Line 1330"/>
            <p:cNvSpPr>
              <a:spLocks noChangeShapeType="1"/>
            </p:cNvSpPr>
            <p:nvPr/>
          </p:nvSpPr>
          <p:spPr bwMode="auto">
            <a:xfrm>
              <a:off x="3813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1" name="Line 1331"/>
            <p:cNvSpPr>
              <a:spLocks noChangeShapeType="1"/>
            </p:cNvSpPr>
            <p:nvPr/>
          </p:nvSpPr>
          <p:spPr bwMode="auto">
            <a:xfrm flipV="1">
              <a:off x="3818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2" name="Line 1332"/>
            <p:cNvSpPr>
              <a:spLocks noChangeShapeType="1"/>
            </p:cNvSpPr>
            <p:nvPr/>
          </p:nvSpPr>
          <p:spPr bwMode="auto">
            <a:xfrm>
              <a:off x="3823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" name="Line 1333"/>
            <p:cNvSpPr>
              <a:spLocks noChangeShapeType="1"/>
            </p:cNvSpPr>
            <p:nvPr/>
          </p:nvSpPr>
          <p:spPr bwMode="auto">
            <a:xfrm>
              <a:off x="3827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" name="Line 1334"/>
            <p:cNvSpPr>
              <a:spLocks noChangeShapeType="1"/>
            </p:cNvSpPr>
            <p:nvPr/>
          </p:nvSpPr>
          <p:spPr bwMode="auto">
            <a:xfrm flipV="1">
              <a:off x="3832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5" name="Line 1335"/>
            <p:cNvSpPr>
              <a:spLocks noChangeShapeType="1"/>
            </p:cNvSpPr>
            <p:nvPr/>
          </p:nvSpPr>
          <p:spPr bwMode="auto">
            <a:xfrm>
              <a:off x="3837" y="1987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6" name="Line 1336"/>
            <p:cNvSpPr>
              <a:spLocks noChangeShapeType="1"/>
            </p:cNvSpPr>
            <p:nvPr/>
          </p:nvSpPr>
          <p:spPr bwMode="auto">
            <a:xfrm flipV="1">
              <a:off x="3842" y="1985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7" name="Line 1337"/>
            <p:cNvSpPr>
              <a:spLocks noChangeShapeType="1"/>
            </p:cNvSpPr>
            <p:nvPr/>
          </p:nvSpPr>
          <p:spPr bwMode="auto">
            <a:xfrm>
              <a:off x="3846" y="1985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8" name="Line 1338"/>
            <p:cNvSpPr>
              <a:spLocks noChangeShapeType="1"/>
            </p:cNvSpPr>
            <p:nvPr/>
          </p:nvSpPr>
          <p:spPr bwMode="auto">
            <a:xfrm>
              <a:off x="3851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9" name="Line 1339"/>
            <p:cNvSpPr>
              <a:spLocks noChangeShapeType="1"/>
            </p:cNvSpPr>
            <p:nvPr/>
          </p:nvSpPr>
          <p:spPr bwMode="auto">
            <a:xfrm>
              <a:off x="3856" y="1989"/>
              <a:ext cx="2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0" name="Line 1340"/>
            <p:cNvSpPr>
              <a:spLocks noChangeShapeType="1"/>
            </p:cNvSpPr>
            <p:nvPr/>
          </p:nvSpPr>
          <p:spPr bwMode="auto">
            <a:xfrm>
              <a:off x="3858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1" name="Line 1341"/>
            <p:cNvSpPr>
              <a:spLocks noChangeShapeType="1"/>
            </p:cNvSpPr>
            <p:nvPr/>
          </p:nvSpPr>
          <p:spPr bwMode="auto">
            <a:xfrm>
              <a:off x="3863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2" name="Line 1342"/>
            <p:cNvSpPr>
              <a:spLocks noChangeShapeType="1"/>
            </p:cNvSpPr>
            <p:nvPr/>
          </p:nvSpPr>
          <p:spPr bwMode="auto">
            <a:xfrm>
              <a:off x="3868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3" name="Line 1343"/>
            <p:cNvSpPr>
              <a:spLocks noChangeShapeType="1"/>
            </p:cNvSpPr>
            <p:nvPr/>
          </p:nvSpPr>
          <p:spPr bwMode="auto">
            <a:xfrm flipV="1">
              <a:off x="3872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4" name="Line 1344"/>
            <p:cNvSpPr>
              <a:spLocks noChangeShapeType="1"/>
            </p:cNvSpPr>
            <p:nvPr/>
          </p:nvSpPr>
          <p:spPr bwMode="auto">
            <a:xfrm>
              <a:off x="3877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5" name="Line 1345"/>
            <p:cNvSpPr>
              <a:spLocks noChangeShapeType="1"/>
            </p:cNvSpPr>
            <p:nvPr/>
          </p:nvSpPr>
          <p:spPr bwMode="auto">
            <a:xfrm>
              <a:off x="3882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6" name="Line 1346"/>
            <p:cNvSpPr>
              <a:spLocks noChangeShapeType="1"/>
            </p:cNvSpPr>
            <p:nvPr/>
          </p:nvSpPr>
          <p:spPr bwMode="auto">
            <a:xfrm>
              <a:off x="3887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7" name="Line 1347"/>
            <p:cNvSpPr>
              <a:spLocks noChangeShapeType="1"/>
            </p:cNvSpPr>
            <p:nvPr/>
          </p:nvSpPr>
          <p:spPr bwMode="auto">
            <a:xfrm>
              <a:off x="3891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8" name="Line 1348"/>
            <p:cNvSpPr>
              <a:spLocks noChangeShapeType="1"/>
            </p:cNvSpPr>
            <p:nvPr/>
          </p:nvSpPr>
          <p:spPr bwMode="auto">
            <a:xfrm flipV="1">
              <a:off x="3896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9" name="Line 1349"/>
            <p:cNvSpPr>
              <a:spLocks noChangeShapeType="1"/>
            </p:cNvSpPr>
            <p:nvPr/>
          </p:nvSpPr>
          <p:spPr bwMode="auto">
            <a:xfrm flipV="1">
              <a:off x="3901" y="1954"/>
              <a:ext cx="4" cy="3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0" name="Line 1350"/>
            <p:cNvSpPr>
              <a:spLocks noChangeShapeType="1"/>
            </p:cNvSpPr>
            <p:nvPr/>
          </p:nvSpPr>
          <p:spPr bwMode="auto">
            <a:xfrm flipV="1">
              <a:off x="3905" y="1836"/>
              <a:ext cx="5" cy="118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1" name="Line 1351"/>
            <p:cNvSpPr>
              <a:spLocks noChangeShapeType="1"/>
            </p:cNvSpPr>
            <p:nvPr/>
          </p:nvSpPr>
          <p:spPr bwMode="auto">
            <a:xfrm>
              <a:off x="3910" y="1836"/>
              <a:ext cx="3" cy="16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2" name="Line 1352"/>
            <p:cNvSpPr>
              <a:spLocks noChangeShapeType="1"/>
            </p:cNvSpPr>
            <p:nvPr/>
          </p:nvSpPr>
          <p:spPr bwMode="auto">
            <a:xfrm>
              <a:off x="3913" y="1852"/>
              <a:ext cx="4" cy="8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" name="Line 1353"/>
            <p:cNvSpPr>
              <a:spLocks noChangeShapeType="1"/>
            </p:cNvSpPr>
            <p:nvPr/>
          </p:nvSpPr>
          <p:spPr bwMode="auto">
            <a:xfrm flipV="1">
              <a:off x="3917" y="1838"/>
              <a:ext cx="5" cy="2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" name="Line 1354"/>
            <p:cNvSpPr>
              <a:spLocks noChangeShapeType="1"/>
            </p:cNvSpPr>
            <p:nvPr/>
          </p:nvSpPr>
          <p:spPr bwMode="auto">
            <a:xfrm>
              <a:off x="3922" y="1838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5" name="Line 1355"/>
            <p:cNvSpPr>
              <a:spLocks noChangeShapeType="1"/>
            </p:cNvSpPr>
            <p:nvPr/>
          </p:nvSpPr>
          <p:spPr bwMode="auto">
            <a:xfrm>
              <a:off x="3927" y="1838"/>
              <a:ext cx="4" cy="26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" name="Line 1356"/>
            <p:cNvSpPr>
              <a:spLocks noChangeShapeType="1"/>
            </p:cNvSpPr>
            <p:nvPr/>
          </p:nvSpPr>
          <p:spPr bwMode="auto">
            <a:xfrm flipV="1">
              <a:off x="3931" y="1843"/>
              <a:ext cx="5" cy="2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" name="Line 1357"/>
            <p:cNvSpPr>
              <a:spLocks noChangeShapeType="1"/>
            </p:cNvSpPr>
            <p:nvPr/>
          </p:nvSpPr>
          <p:spPr bwMode="auto">
            <a:xfrm flipV="1">
              <a:off x="3936" y="1838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" name="Line 1358"/>
            <p:cNvSpPr>
              <a:spLocks noChangeShapeType="1"/>
            </p:cNvSpPr>
            <p:nvPr/>
          </p:nvSpPr>
          <p:spPr bwMode="auto">
            <a:xfrm>
              <a:off x="3941" y="1838"/>
              <a:ext cx="5" cy="1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9" name="Line 1359"/>
            <p:cNvSpPr>
              <a:spLocks noChangeShapeType="1"/>
            </p:cNvSpPr>
            <p:nvPr/>
          </p:nvSpPr>
          <p:spPr bwMode="auto">
            <a:xfrm flipV="1">
              <a:off x="3946" y="1850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0" name="Line 1360"/>
            <p:cNvSpPr>
              <a:spLocks noChangeShapeType="1"/>
            </p:cNvSpPr>
            <p:nvPr/>
          </p:nvSpPr>
          <p:spPr bwMode="auto">
            <a:xfrm>
              <a:off x="3950" y="1850"/>
              <a:ext cx="5" cy="1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1" name="Line 1361"/>
            <p:cNvSpPr>
              <a:spLocks noChangeShapeType="1"/>
            </p:cNvSpPr>
            <p:nvPr/>
          </p:nvSpPr>
          <p:spPr bwMode="auto">
            <a:xfrm>
              <a:off x="3955" y="1860"/>
              <a:ext cx="5" cy="5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" name="Line 1362"/>
            <p:cNvSpPr>
              <a:spLocks noChangeShapeType="1"/>
            </p:cNvSpPr>
            <p:nvPr/>
          </p:nvSpPr>
          <p:spPr bwMode="auto">
            <a:xfrm>
              <a:off x="3960" y="1911"/>
              <a:ext cx="4" cy="78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" name="Line 1363"/>
            <p:cNvSpPr>
              <a:spLocks noChangeShapeType="1"/>
            </p:cNvSpPr>
            <p:nvPr/>
          </p:nvSpPr>
          <p:spPr bwMode="auto">
            <a:xfrm>
              <a:off x="3964" y="1989"/>
              <a:ext cx="3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4" name="Line 1364"/>
            <p:cNvSpPr>
              <a:spLocks noChangeShapeType="1"/>
            </p:cNvSpPr>
            <p:nvPr/>
          </p:nvSpPr>
          <p:spPr bwMode="auto">
            <a:xfrm>
              <a:off x="3967" y="199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5" name="Line 1365"/>
            <p:cNvSpPr>
              <a:spLocks noChangeShapeType="1"/>
            </p:cNvSpPr>
            <p:nvPr/>
          </p:nvSpPr>
          <p:spPr bwMode="auto">
            <a:xfrm flipV="1">
              <a:off x="3972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6" name="Line 1366"/>
            <p:cNvSpPr>
              <a:spLocks noChangeShapeType="1"/>
            </p:cNvSpPr>
            <p:nvPr/>
          </p:nvSpPr>
          <p:spPr bwMode="auto">
            <a:xfrm flipV="1">
              <a:off x="3976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" name="Line 1367"/>
            <p:cNvSpPr>
              <a:spLocks noChangeShapeType="1"/>
            </p:cNvSpPr>
            <p:nvPr/>
          </p:nvSpPr>
          <p:spPr bwMode="auto">
            <a:xfrm>
              <a:off x="3981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8" name="Line 1368"/>
            <p:cNvSpPr>
              <a:spLocks noChangeShapeType="1"/>
            </p:cNvSpPr>
            <p:nvPr/>
          </p:nvSpPr>
          <p:spPr bwMode="auto">
            <a:xfrm flipV="1">
              <a:off x="3986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9" name="Line 1369"/>
            <p:cNvSpPr>
              <a:spLocks noChangeShapeType="1"/>
            </p:cNvSpPr>
            <p:nvPr/>
          </p:nvSpPr>
          <p:spPr bwMode="auto">
            <a:xfrm flipV="1">
              <a:off x="3990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0" name="Line 1370"/>
            <p:cNvSpPr>
              <a:spLocks noChangeShapeType="1"/>
            </p:cNvSpPr>
            <p:nvPr/>
          </p:nvSpPr>
          <p:spPr bwMode="auto">
            <a:xfrm>
              <a:off x="3995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1" name="Line 1371"/>
            <p:cNvSpPr>
              <a:spLocks noChangeShapeType="1"/>
            </p:cNvSpPr>
            <p:nvPr/>
          </p:nvSpPr>
          <p:spPr bwMode="auto">
            <a:xfrm>
              <a:off x="4000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2" name="Line 1372"/>
            <p:cNvSpPr>
              <a:spLocks noChangeShapeType="1"/>
            </p:cNvSpPr>
            <p:nvPr/>
          </p:nvSpPr>
          <p:spPr bwMode="auto">
            <a:xfrm flipV="1">
              <a:off x="4005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3" name="Line 1373"/>
            <p:cNvSpPr>
              <a:spLocks noChangeShapeType="1"/>
            </p:cNvSpPr>
            <p:nvPr/>
          </p:nvSpPr>
          <p:spPr bwMode="auto">
            <a:xfrm>
              <a:off x="4009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" name="Line 1374"/>
            <p:cNvSpPr>
              <a:spLocks noChangeShapeType="1"/>
            </p:cNvSpPr>
            <p:nvPr/>
          </p:nvSpPr>
          <p:spPr bwMode="auto">
            <a:xfrm>
              <a:off x="4014" y="199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5" name="Line 1375"/>
            <p:cNvSpPr>
              <a:spLocks noChangeShapeType="1"/>
            </p:cNvSpPr>
            <p:nvPr/>
          </p:nvSpPr>
          <p:spPr bwMode="auto">
            <a:xfrm>
              <a:off x="4019" y="1992"/>
              <a:ext cx="2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6" name="Line 1376"/>
            <p:cNvSpPr>
              <a:spLocks noChangeShapeType="1"/>
            </p:cNvSpPr>
            <p:nvPr/>
          </p:nvSpPr>
          <p:spPr bwMode="auto">
            <a:xfrm flipV="1">
              <a:off x="4021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7" name="Line 1377"/>
            <p:cNvSpPr>
              <a:spLocks noChangeShapeType="1"/>
            </p:cNvSpPr>
            <p:nvPr/>
          </p:nvSpPr>
          <p:spPr bwMode="auto">
            <a:xfrm flipV="1">
              <a:off x="4026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8" name="Line 1378"/>
            <p:cNvSpPr>
              <a:spLocks noChangeShapeType="1"/>
            </p:cNvSpPr>
            <p:nvPr/>
          </p:nvSpPr>
          <p:spPr bwMode="auto">
            <a:xfrm>
              <a:off x="4031" y="1987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9" name="Line 1379"/>
            <p:cNvSpPr>
              <a:spLocks noChangeShapeType="1"/>
            </p:cNvSpPr>
            <p:nvPr/>
          </p:nvSpPr>
          <p:spPr bwMode="auto">
            <a:xfrm>
              <a:off x="4035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0" name="Line 1380"/>
            <p:cNvSpPr>
              <a:spLocks noChangeShapeType="1"/>
            </p:cNvSpPr>
            <p:nvPr/>
          </p:nvSpPr>
          <p:spPr bwMode="auto">
            <a:xfrm>
              <a:off x="4040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1" name="Line 1381"/>
            <p:cNvSpPr>
              <a:spLocks noChangeShapeType="1"/>
            </p:cNvSpPr>
            <p:nvPr/>
          </p:nvSpPr>
          <p:spPr bwMode="auto">
            <a:xfrm>
              <a:off x="4045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2" name="Line 1382"/>
            <p:cNvSpPr>
              <a:spLocks noChangeShapeType="1"/>
            </p:cNvSpPr>
            <p:nvPr/>
          </p:nvSpPr>
          <p:spPr bwMode="auto">
            <a:xfrm>
              <a:off x="4050" y="1992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3" name="Line 1383"/>
            <p:cNvSpPr>
              <a:spLocks noChangeShapeType="1"/>
            </p:cNvSpPr>
            <p:nvPr/>
          </p:nvSpPr>
          <p:spPr bwMode="auto">
            <a:xfrm>
              <a:off x="4054" y="199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" name="Line 1384"/>
            <p:cNvSpPr>
              <a:spLocks noChangeShapeType="1"/>
            </p:cNvSpPr>
            <p:nvPr/>
          </p:nvSpPr>
          <p:spPr bwMode="auto">
            <a:xfrm>
              <a:off x="4059" y="199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" name="Line 1385"/>
            <p:cNvSpPr>
              <a:spLocks noChangeShapeType="1"/>
            </p:cNvSpPr>
            <p:nvPr/>
          </p:nvSpPr>
          <p:spPr bwMode="auto">
            <a:xfrm flipV="1">
              <a:off x="4064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6" name="Line 1386"/>
            <p:cNvSpPr>
              <a:spLocks noChangeShapeType="1"/>
            </p:cNvSpPr>
            <p:nvPr/>
          </p:nvSpPr>
          <p:spPr bwMode="auto">
            <a:xfrm>
              <a:off x="4068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7" name="Line 1387"/>
            <p:cNvSpPr>
              <a:spLocks noChangeShapeType="1"/>
            </p:cNvSpPr>
            <p:nvPr/>
          </p:nvSpPr>
          <p:spPr bwMode="auto">
            <a:xfrm flipV="1">
              <a:off x="4073" y="1987"/>
              <a:ext cx="3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8" name="Line 1388"/>
            <p:cNvSpPr>
              <a:spLocks noChangeShapeType="1"/>
            </p:cNvSpPr>
            <p:nvPr/>
          </p:nvSpPr>
          <p:spPr bwMode="auto">
            <a:xfrm>
              <a:off x="4076" y="1987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9" name="Line 1389"/>
            <p:cNvSpPr>
              <a:spLocks noChangeShapeType="1"/>
            </p:cNvSpPr>
            <p:nvPr/>
          </p:nvSpPr>
          <p:spPr bwMode="auto">
            <a:xfrm>
              <a:off x="4080" y="1987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0" name="Line 1390"/>
            <p:cNvSpPr>
              <a:spLocks noChangeShapeType="1"/>
            </p:cNvSpPr>
            <p:nvPr/>
          </p:nvSpPr>
          <p:spPr bwMode="auto">
            <a:xfrm flipV="1">
              <a:off x="4085" y="1985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1" name="Line 1391"/>
            <p:cNvSpPr>
              <a:spLocks noChangeShapeType="1"/>
            </p:cNvSpPr>
            <p:nvPr/>
          </p:nvSpPr>
          <p:spPr bwMode="auto">
            <a:xfrm>
              <a:off x="4090" y="1985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2" name="Line 1392"/>
            <p:cNvSpPr>
              <a:spLocks noChangeShapeType="1"/>
            </p:cNvSpPr>
            <p:nvPr/>
          </p:nvSpPr>
          <p:spPr bwMode="auto">
            <a:xfrm>
              <a:off x="4094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3" name="Line 1393"/>
            <p:cNvSpPr>
              <a:spLocks noChangeShapeType="1"/>
            </p:cNvSpPr>
            <p:nvPr/>
          </p:nvSpPr>
          <p:spPr bwMode="auto">
            <a:xfrm>
              <a:off x="4099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" name="Line 1394"/>
            <p:cNvSpPr>
              <a:spLocks noChangeShapeType="1"/>
            </p:cNvSpPr>
            <p:nvPr/>
          </p:nvSpPr>
          <p:spPr bwMode="auto">
            <a:xfrm flipV="1">
              <a:off x="4104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" name="Line 1395"/>
            <p:cNvSpPr>
              <a:spLocks noChangeShapeType="1"/>
            </p:cNvSpPr>
            <p:nvPr/>
          </p:nvSpPr>
          <p:spPr bwMode="auto">
            <a:xfrm flipV="1">
              <a:off x="4109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" name="Line 1396"/>
            <p:cNvSpPr>
              <a:spLocks noChangeShapeType="1"/>
            </p:cNvSpPr>
            <p:nvPr/>
          </p:nvSpPr>
          <p:spPr bwMode="auto">
            <a:xfrm>
              <a:off x="4113" y="1987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7" name="Line 1397"/>
            <p:cNvSpPr>
              <a:spLocks noChangeShapeType="1"/>
            </p:cNvSpPr>
            <p:nvPr/>
          </p:nvSpPr>
          <p:spPr bwMode="auto">
            <a:xfrm>
              <a:off x="4118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" name="Line 1398"/>
            <p:cNvSpPr>
              <a:spLocks noChangeShapeType="1"/>
            </p:cNvSpPr>
            <p:nvPr/>
          </p:nvSpPr>
          <p:spPr bwMode="auto">
            <a:xfrm>
              <a:off x="4123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" name="Line 1399"/>
            <p:cNvSpPr>
              <a:spLocks noChangeShapeType="1"/>
            </p:cNvSpPr>
            <p:nvPr/>
          </p:nvSpPr>
          <p:spPr bwMode="auto">
            <a:xfrm>
              <a:off x="4128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" name="Line 1400"/>
            <p:cNvSpPr>
              <a:spLocks noChangeShapeType="1"/>
            </p:cNvSpPr>
            <p:nvPr/>
          </p:nvSpPr>
          <p:spPr bwMode="auto">
            <a:xfrm flipV="1">
              <a:off x="4132" y="1987"/>
              <a:ext cx="3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" name="Line 1401"/>
            <p:cNvSpPr>
              <a:spLocks noChangeShapeType="1"/>
            </p:cNvSpPr>
            <p:nvPr/>
          </p:nvSpPr>
          <p:spPr bwMode="auto">
            <a:xfrm>
              <a:off x="4135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2" name="Line 1402"/>
            <p:cNvSpPr>
              <a:spLocks noChangeShapeType="1"/>
            </p:cNvSpPr>
            <p:nvPr/>
          </p:nvSpPr>
          <p:spPr bwMode="auto">
            <a:xfrm>
              <a:off x="4139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3" name="Line 1403"/>
            <p:cNvSpPr>
              <a:spLocks noChangeShapeType="1"/>
            </p:cNvSpPr>
            <p:nvPr/>
          </p:nvSpPr>
          <p:spPr bwMode="auto">
            <a:xfrm flipV="1">
              <a:off x="4144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" name="Line 1404"/>
            <p:cNvSpPr>
              <a:spLocks noChangeShapeType="1"/>
            </p:cNvSpPr>
            <p:nvPr/>
          </p:nvSpPr>
          <p:spPr bwMode="auto">
            <a:xfrm flipV="1">
              <a:off x="4149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" name="Line 1405"/>
            <p:cNvSpPr>
              <a:spLocks noChangeShapeType="1"/>
            </p:cNvSpPr>
            <p:nvPr/>
          </p:nvSpPr>
          <p:spPr bwMode="auto">
            <a:xfrm>
              <a:off x="4154" y="1985"/>
              <a:ext cx="4" cy="7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6" name="Line 1406"/>
            <p:cNvSpPr>
              <a:spLocks noChangeShapeType="1"/>
            </p:cNvSpPr>
            <p:nvPr/>
          </p:nvSpPr>
          <p:spPr bwMode="auto">
            <a:xfrm flipV="1">
              <a:off x="4158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7" name="Line 1407"/>
            <p:cNvSpPr>
              <a:spLocks noChangeShapeType="1"/>
            </p:cNvSpPr>
            <p:nvPr/>
          </p:nvSpPr>
          <p:spPr bwMode="auto">
            <a:xfrm>
              <a:off x="4163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Line 1408"/>
            <p:cNvSpPr>
              <a:spLocks noChangeShapeType="1"/>
            </p:cNvSpPr>
            <p:nvPr/>
          </p:nvSpPr>
          <p:spPr bwMode="auto">
            <a:xfrm flipV="1">
              <a:off x="4168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9" name="Line 1409"/>
            <p:cNvSpPr>
              <a:spLocks noChangeShapeType="1"/>
            </p:cNvSpPr>
            <p:nvPr/>
          </p:nvSpPr>
          <p:spPr bwMode="auto">
            <a:xfrm flipV="1">
              <a:off x="4172" y="1930"/>
              <a:ext cx="5" cy="57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" name="Line 1410"/>
            <p:cNvSpPr>
              <a:spLocks noChangeShapeType="1"/>
            </p:cNvSpPr>
            <p:nvPr/>
          </p:nvSpPr>
          <p:spPr bwMode="auto">
            <a:xfrm flipV="1">
              <a:off x="4177" y="1838"/>
              <a:ext cx="5" cy="9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1" name="Line 1411"/>
            <p:cNvSpPr>
              <a:spLocks noChangeShapeType="1"/>
            </p:cNvSpPr>
            <p:nvPr/>
          </p:nvSpPr>
          <p:spPr bwMode="auto">
            <a:xfrm>
              <a:off x="4182" y="1838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2" name="Line 1412"/>
            <p:cNvSpPr>
              <a:spLocks noChangeShapeType="1"/>
            </p:cNvSpPr>
            <p:nvPr/>
          </p:nvSpPr>
          <p:spPr bwMode="auto">
            <a:xfrm>
              <a:off x="4187" y="1838"/>
              <a:ext cx="2" cy="1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3" name="Line 1413"/>
            <p:cNvSpPr>
              <a:spLocks noChangeShapeType="1"/>
            </p:cNvSpPr>
            <p:nvPr/>
          </p:nvSpPr>
          <p:spPr bwMode="auto">
            <a:xfrm>
              <a:off x="4189" y="1848"/>
              <a:ext cx="5" cy="9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4" name="Line 1414"/>
            <p:cNvSpPr>
              <a:spLocks noChangeShapeType="1"/>
            </p:cNvSpPr>
            <p:nvPr/>
          </p:nvSpPr>
          <p:spPr bwMode="auto">
            <a:xfrm>
              <a:off x="4194" y="1857"/>
              <a:ext cx="4" cy="19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5" name="Line 1415"/>
            <p:cNvSpPr>
              <a:spLocks noChangeShapeType="1"/>
            </p:cNvSpPr>
            <p:nvPr/>
          </p:nvSpPr>
          <p:spPr bwMode="auto">
            <a:xfrm>
              <a:off x="4198" y="1876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6" name="Line 1416"/>
            <p:cNvSpPr>
              <a:spLocks noChangeShapeType="1"/>
            </p:cNvSpPr>
            <p:nvPr/>
          </p:nvSpPr>
          <p:spPr bwMode="auto">
            <a:xfrm>
              <a:off x="4203" y="1881"/>
              <a:ext cx="5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7" name="Line 1417"/>
            <p:cNvSpPr>
              <a:spLocks noChangeShapeType="1"/>
            </p:cNvSpPr>
            <p:nvPr/>
          </p:nvSpPr>
          <p:spPr bwMode="auto">
            <a:xfrm flipV="1">
              <a:off x="4208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8" name="Line 1418"/>
            <p:cNvSpPr>
              <a:spLocks noChangeShapeType="1"/>
            </p:cNvSpPr>
            <p:nvPr/>
          </p:nvSpPr>
          <p:spPr bwMode="auto">
            <a:xfrm flipV="1">
              <a:off x="4213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9" name="Line 1419"/>
            <p:cNvSpPr>
              <a:spLocks noChangeShapeType="1"/>
            </p:cNvSpPr>
            <p:nvPr/>
          </p:nvSpPr>
          <p:spPr bwMode="auto">
            <a:xfrm>
              <a:off x="4217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0" name="Line 1420"/>
            <p:cNvSpPr>
              <a:spLocks noChangeShapeType="1"/>
            </p:cNvSpPr>
            <p:nvPr/>
          </p:nvSpPr>
          <p:spPr bwMode="auto">
            <a:xfrm flipV="1">
              <a:off x="4222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1" name="Line 1421"/>
            <p:cNvSpPr>
              <a:spLocks noChangeShapeType="1"/>
            </p:cNvSpPr>
            <p:nvPr/>
          </p:nvSpPr>
          <p:spPr bwMode="auto">
            <a:xfrm>
              <a:off x="4227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2" name="Line 1422"/>
            <p:cNvSpPr>
              <a:spLocks noChangeShapeType="1"/>
            </p:cNvSpPr>
            <p:nvPr/>
          </p:nvSpPr>
          <p:spPr bwMode="auto">
            <a:xfrm>
              <a:off x="4231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" name="Line 1423"/>
            <p:cNvSpPr>
              <a:spLocks noChangeShapeType="1"/>
            </p:cNvSpPr>
            <p:nvPr/>
          </p:nvSpPr>
          <p:spPr bwMode="auto">
            <a:xfrm>
              <a:off x="4236" y="199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" name="Line 1424"/>
            <p:cNvSpPr>
              <a:spLocks noChangeShapeType="1"/>
            </p:cNvSpPr>
            <p:nvPr/>
          </p:nvSpPr>
          <p:spPr bwMode="auto">
            <a:xfrm flipV="1">
              <a:off x="4241" y="1989"/>
              <a:ext cx="2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" name="Line 1425"/>
            <p:cNvSpPr>
              <a:spLocks noChangeShapeType="1"/>
            </p:cNvSpPr>
            <p:nvPr/>
          </p:nvSpPr>
          <p:spPr bwMode="auto">
            <a:xfrm>
              <a:off x="4243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" name="Line 1426"/>
            <p:cNvSpPr>
              <a:spLocks noChangeShapeType="1"/>
            </p:cNvSpPr>
            <p:nvPr/>
          </p:nvSpPr>
          <p:spPr bwMode="auto">
            <a:xfrm>
              <a:off x="4248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7" name="Line 1427"/>
            <p:cNvSpPr>
              <a:spLocks noChangeShapeType="1"/>
            </p:cNvSpPr>
            <p:nvPr/>
          </p:nvSpPr>
          <p:spPr bwMode="auto">
            <a:xfrm>
              <a:off x="4253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8" name="Line 1428"/>
            <p:cNvSpPr>
              <a:spLocks noChangeShapeType="1"/>
            </p:cNvSpPr>
            <p:nvPr/>
          </p:nvSpPr>
          <p:spPr bwMode="auto">
            <a:xfrm>
              <a:off x="4257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9" name="Line 1429"/>
            <p:cNvSpPr>
              <a:spLocks noChangeShapeType="1"/>
            </p:cNvSpPr>
            <p:nvPr/>
          </p:nvSpPr>
          <p:spPr bwMode="auto">
            <a:xfrm flipV="1">
              <a:off x="4262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0" name="Line 1430"/>
            <p:cNvSpPr>
              <a:spLocks noChangeShapeType="1"/>
            </p:cNvSpPr>
            <p:nvPr/>
          </p:nvSpPr>
          <p:spPr bwMode="auto">
            <a:xfrm>
              <a:off x="4267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1" name="Line 1431"/>
            <p:cNvSpPr>
              <a:spLocks noChangeShapeType="1"/>
            </p:cNvSpPr>
            <p:nvPr/>
          </p:nvSpPr>
          <p:spPr bwMode="auto">
            <a:xfrm>
              <a:off x="4272" y="1992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Line 1432"/>
            <p:cNvSpPr>
              <a:spLocks noChangeShapeType="1"/>
            </p:cNvSpPr>
            <p:nvPr/>
          </p:nvSpPr>
          <p:spPr bwMode="auto">
            <a:xfrm flipV="1">
              <a:off x="4276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3" name="Line 1433"/>
            <p:cNvSpPr>
              <a:spLocks noChangeShapeType="1"/>
            </p:cNvSpPr>
            <p:nvPr/>
          </p:nvSpPr>
          <p:spPr bwMode="auto">
            <a:xfrm>
              <a:off x="4281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4" name="Line 1434"/>
            <p:cNvSpPr>
              <a:spLocks noChangeShapeType="1"/>
            </p:cNvSpPr>
            <p:nvPr/>
          </p:nvSpPr>
          <p:spPr bwMode="auto">
            <a:xfrm>
              <a:off x="4286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" name="Line 1435"/>
            <p:cNvSpPr>
              <a:spLocks noChangeShapeType="1"/>
            </p:cNvSpPr>
            <p:nvPr/>
          </p:nvSpPr>
          <p:spPr bwMode="auto">
            <a:xfrm>
              <a:off x="4291" y="1992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6" name="Line 1436"/>
            <p:cNvSpPr>
              <a:spLocks noChangeShapeType="1"/>
            </p:cNvSpPr>
            <p:nvPr/>
          </p:nvSpPr>
          <p:spPr bwMode="auto">
            <a:xfrm flipV="1">
              <a:off x="4295" y="1989"/>
              <a:ext cx="3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7" name="Line 1437"/>
            <p:cNvSpPr>
              <a:spLocks noChangeShapeType="1"/>
            </p:cNvSpPr>
            <p:nvPr/>
          </p:nvSpPr>
          <p:spPr bwMode="auto">
            <a:xfrm flipV="1">
              <a:off x="4298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8" name="Line 1438"/>
            <p:cNvSpPr>
              <a:spLocks noChangeShapeType="1"/>
            </p:cNvSpPr>
            <p:nvPr/>
          </p:nvSpPr>
          <p:spPr bwMode="auto">
            <a:xfrm>
              <a:off x="4302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9" name="Line 1439"/>
            <p:cNvSpPr>
              <a:spLocks noChangeShapeType="1"/>
            </p:cNvSpPr>
            <p:nvPr/>
          </p:nvSpPr>
          <p:spPr bwMode="auto">
            <a:xfrm flipV="1">
              <a:off x="4307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0" name="Line 1440"/>
            <p:cNvSpPr>
              <a:spLocks noChangeShapeType="1"/>
            </p:cNvSpPr>
            <p:nvPr/>
          </p:nvSpPr>
          <p:spPr bwMode="auto">
            <a:xfrm>
              <a:off x="4312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1" name="Line 1441"/>
            <p:cNvSpPr>
              <a:spLocks noChangeShapeType="1"/>
            </p:cNvSpPr>
            <p:nvPr/>
          </p:nvSpPr>
          <p:spPr bwMode="auto">
            <a:xfrm flipV="1">
              <a:off x="4317" y="1987"/>
              <a:ext cx="4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2" name="Line 1442"/>
            <p:cNvSpPr>
              <a:spLocks noChangeShapeType="1"/>
            </p:cNvSpPr>
            <p:nvPr/>
          </p:nvSpPr>
          <p:spPr bwMode="auto">
            <a:xfrm>
              <a:off x="4321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Line 1443"/>
            <p:cNvSpPr>
              <a:spLocks noChangeShapeType="1"/>
            </p:cNvSpPr>
            <p:nvPr/>
          </p:nvSpPr>
          <p:spPr bwMode="auto">
            <a:xfrm flipV="1">
              <a:off x="4326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4" name="Line 1444"/>
            <p:cNvSpPr>
              <a:spLocks noChangeShapeType="1"/>
            </p:cNvSpPr>
            <p:nvPr/>
          </p:nvSpPr>
          <p:spPr bwMode="auto">
            <a:xfrm>
              <a:off x="4331" y="1989"/>
              <a:ext cx="4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Line 1445"/>
            <p:cNvSpPr>
              <a:spLocks noChangeShapeType="1"/>
            </p:cNvSpPr>
            <p:nvPr/>
          </p:nvSpPr>
          <p:spPr bwMode="auto">
            <a:xfrm flipV="1">
              <a:off x="4335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Line 1446"/>
            <p:cNvSpPr>
              <a:spLocks noChangeShapeType="1"/>
            </p:cNvSpPr>
            <p:nvPr/>
          </p:nvSpPr>
          <p:spPr bwMode="auto">
            <a:xfrm>
              <a:off x="4340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7" name="Line 1447"/>
            <p:cNvSpPr>
              <a:spLocks noChangeShapeType="1"/>
            </p:cNvSpPr>
            <p:nvPr/>
          </p:nvSpPr>
          <p:spPr bwMode="auto">
            <a:xfrm flipV="1">
              <a:off x="4345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8" name="Line 1448"/>
            <p:cNvSpPr>
              <a:spLocks noChangeShapeType="1"/>
            </p:cNvSpPr>
            <p:nvPr/>
          </p:nvSpPr>
          <p:spPr bwMode="auto">
            <a:xfrm flipV="1">
              <a:off x="4350" y="1987"/>
              <a:ext cx="2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9" name="Line 1449"/>
            <p:cNvSpPr>
              <a:spLocks noChangeShapeType="1"/>
            </p:cNvSpPr>
            <p:nvPr/>
          </p:nvSpPr>
          <p:spPr bwMode="auto">
            <a:xfrm>
              <a:off x="4352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0" name="Line 1450"/>
            <p:cNvSpPr>
              <a:spLocks noChangeShapeType="1"/>
            </p:cNvSpPr>
            <p:nvPr/>
          </p:nvSpPr>
          <p:spPr bwMode="auto">
            <a:xfrm>
              <a:off x="4357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1" name="Line 1451"/>
            <p:cNvSpPr>
              <a:spLocks noChangeShapeType="1"/>
            </p:cNvSpPr>
            <p:nvPr/>
          </p:nvSpPr>
          <p:spPr bwMode="auto">
            <a:xfrm>
              <a:off x="4361" y="1989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2" name="Line 1452"/>
            <p:cNvSpPr>
              <a:spLocks noChangeShapeType="1"/>
            </p:cNvSpPr>
            <p:nvPr/>
          </p:nvSpPr>
          <p:spPr bwMode="auto">
            <a:xfrm>
              <a:off x="4366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3" name="Line 1453"/>
            <p:cNvSpPr>
              <a:spLocks noChangeShapeType="1"/>
            </p:cNvSpPr>
            <p:nvPr/>
          </p:nvSpPr>
          <p:spPr bwMode="auto">
            <a:xfrm flipV="1">
              <a:off x="4371" y="1989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4" name="Line 1454"/>
            <p:cNvSpPr>
              <a:spLocks noChangeShapeType="1"/>
            </p:cNvSpPr>
            <p:nvPr/>
          </p:nvSpPr>
          <p:spPr bwMode="auto">
            <a:xfrm>
              <a:off x="4376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" name="Line 1455"/>
            <p:cNvSpPr>
              <a:spLocks noChangeShapeType="1"/>
            </p:cNvSpPr>
            <p:nvPr/>
          </p:nvSpPr>
          <p:spPr bwMode="auto">
            <a:xfrm flipV="1">
              <a:off x="4380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" name="Line 1456"/>
            <p:cNvSpPr>
              <a:spLocks noChangeShapeType="1"/>
            </p:cNvSpPr>
            <p:nvPr/>
          </p:nvSpPr>
          <p:spPr bwMode="auto">
            <a:xfrm>
              <a:off x="4385" y="1987"/>
              <a:ext cx="5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7" name="Line 1457"/>
            <p:cNvSpPr>
              <a:spLocks noChangeShapeType="1"/>
            </p:cNvSpPr>
            <p:nvPr/>
          </p:nvSpPr>
          <p:spPr bwMode="auto">
            <a:xfrm>
              <a:off x="4390" y="1989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8" name="Line 1458"/>
            <p:cNvSpPr>
              <a:spLocks noChangeShapeType="1"/>
            </p:cNvSpPr>
            <p:nvPr/>
          </p:nvSpPr>
          <p:spPr bwMode="auto">
            <a:xfrm>
              <a:off x="4394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9" name="Line 1459"/>
            <p:cNvSpPr>
              <a:spLocks noChangeShapeType="1"/>
            </p:cNvSpPr>
            <p:nvPr/>
          </p:nvSpPr>
          <p:spPr bwMode="auto">
            <a:xfrm flipV="1">
              <a:off x="4399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0" name="Line 1460"/>
            <p:cNvSpPr>
              <a:spLocks noChangeShapeType="1"/>
            </p:cNvSpPr>
            <p:nvPr/>
          </p:nvSpPr>
          <p:spPr bwMode="auto">
            <a:xfrm>
              <a:off x="4404" y="1989"/>
              <a:ext cx="2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1" name="Line 1461"/>
            <p:cNvSpPr>
              <a:spLocks noChangeShapeType="1"/>
            </p:cNvSpPr>
            <p:nvPr/>
          </p:nvSpPr>
          <p:spPr bwMode="auto">
            <a:xfrm flipV="1">
              <a:off x="4406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2" name="Line 1462"/>
            <p:cNvSpPr>
              <a:spLocks noChangeShapeType="1"/>
            </p:cNvSpPr>
            <p:nvPr/>
          </p:nvSpPr>
          <p:spPr bwMode="auto">
            <a:xfrm flipV="1">
              <a:off x="4411" y="1985"/>
              <a:ext cx="5" cy="4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3" name="Line 1463"/>
            <p:cNvSpPr>
              <a:spLocks noChangeShapeType="1"/>
            </p:cNvSpPr>
            <p:nvPr/>
          </p:nvSpPr>
          <p:spPr bwMode="auto">
            <a:xfrm>
              <a:off x="4416" y="1985"/>
              <a:ext cx="4" cy="7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4" name="Line 1464"/>
            <p:cNvSpPr>
              <a:spLocks noChangeShapeType="1"/>
            </p:cNvSpPr>
            <p:nvPr/>
          </p:nvSpPr>
          <p:spPr bwMode="auto">
            <a:xfrm flipV="1">
              <a:off x="4420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5" name="Line 1465"/>
            <p:cNvSpPr>
              <a:spLocks noChangeShapeType="1"/>
            </p:cNvSpPr>
            <p:nvPr/>
          </p:nvSpPr>
          <p:spPr bwMode="auto">
            <a:xfrm>
              <a:off x="4425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6" name="Line 1466"/>
            <p:cNvSpPr>
              <a:spLocks noChangeShapeType="1"/>
            </p:cNvSpPr>
            <p:nvPr/>
          </p:nvSpPr>
          <p:spPr bwMode="auto">
            <a:xfrm flipV="1">
              <a:off x="4430" y="1989"/>
              <a:ext cx="5" cy="3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7" name="Line 1467"/>
            <p:cNvSpPr>
              <a:spLocks noChangeShapeType="1"/>
            </p:cNvSpPr>
            <p:nvPr/>
          </p:nvSpPr>
          <p:spPr bwMode="auto">
            <a:xfrm flipV="1">
              <a:off x="4435" y="1987"/>
              <a:ext cx="4" cy="2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8" name="Line 1468"/>
            <p:cNvSpPr>
              <a:spLocks noChangeShapeType="1"/>
            </p:cNvSpPr>
            <p:nvPr/>
          </p:nvSpPr>
          <p:spPr bwMode="auto">
            <a:xfrm>
              <a:off x="4439" y="1987"/>
              <a:ext cx="5" cy="5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9" name="Line 1469"/>
            <p:cNvSpPr>
              <a:spLocks noChangeShapeType="1"/>
            </p:cNvSpPr>
            <p:nvPr/>
          </p:nvSpPr>
          <p:spPr bwMode="auto">
            <a:xfrm>
              <a:off x="4444" y="1992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0" name="Line 1470"/>
            <p:cNvSpPr>
              <a:spLocks noChangeShapeType="1"/>
            </p:cNvSpPr>
            <p:nvPr/>
          </p:nvSpPr>
          <p:spPr bwMode="auto">
            <a:xfrm>
              <a:off x="4449" y="1992"/>
              <a:ext cx="0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471"/>
          <p:cNvGrpSpPr>
            <a:grpSpLocks/>
          </p:cNvGrpSpPr>
          <p:nvPr/>
        </p:nvGrpSpPr>
        <p:grpSpPr bwMode="auto">
          <a:xfrm>
            <a:off x="5791200" y="3849687"/>
            <a:ext cx="2232025" cy="247650"/>
            <a:chOff x="3043" y="2301"/>
            <a:chExt cx="1406" cy="156"/>
          </a:xfrm>
        </p:grpSpPr>
        <p:sp>
          <p:nvSpPr>
            <p:cNvPr id="692" name="Line 1472"/>
            <p:cNvSpPr>
              <a:spLocks noChangeShapeType="1"/>
            </p:cNvSpPr>
            <p:nvPr/>
          </p:nvSpPr>
          <p:spPr bwMode="auto">
            <a:xfrm>
              <a:off x="3043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3" name="Line 1473"/>
            <p:cNvSpPr>
              <a:spLocks noChangeShapeType="1"/>
            </p:cNvSpPr>
            <p:nvPr/>
          </p:nvSpPr>
          <p:spPr bwMode="auto">
            <a:xfrm flipV="1">
              <a:off x="3048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4" name="Line 1474"/>
            <p:cNvSpPr>
              <a:spLocks noChangeShapeType="1"/>
            </p:cNvSpPr>
            <p:nvPr/>
          </p:nvSpPr>
          <p:spPr bwMode="auto">
            <a:xfrm>
              <a:off x="3053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5" name="Line 1475"/>
            <p:cNvSpPr>
              <a:spLocks noChangeShapeType="1"/>
            </p:cNvSpPr>
            <p:nvPr/>
          </p:nvSpPr>
          <p:spPr bwMode="auto">
            <a:xfrm>
              <a:off x="3057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" name="Line 1476"/>
            <p:cNvSpPr>
              <a:spLocks noChangeShapeType="1"/>
            </p:cNvSpPr>
            <p:nvPr/>
          </p:nvSpPr>
          <p:spPr bwMode="auto">
            <a:xfrm>
              <a:off x="3062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" name="Line 1477"/>
            <p:cNvSpPr>
              <a:spLocks noChangeShapeType="1"/>
            </p:cNvSpPr>
            <p:nvPr/>
          </p:nvSpPr>
          <p:spPr bwMode="auto">
            <a:xfrm flipV="1">
              <a:off x="3067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" name="Line 1478"/>
            <p:cNvSpPr>
              <a:spLocks noChangeShapeType="1"/>
            </p:cNvSpPr>
            <p:nvPr/>
          </p:nvSpPr>
          <p:spPr bwMode="auto">
            <a:xfrm flipV="1">
              <a:off x="3071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" name="Line 1479"/>
            <p:cNvSpPr>
              <a:spLocks noChangeShapeType="1"/>
            </p:cNvSpPr>
            <p:nvPr/>
          </p:nvSpPr>
          <p:spPr bwMode="auto">
            <a:xfrm>
              <a:off x="3076" y="2450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0" name="Line 1480"/>
            <p:cNvSpPr>
              <a:spLocks noChangeShapeType="1"/>
            </p:cNvSpPr>
            <p:nvPr/>
          </p:nvSpPr>
          <p:spPr bwMode="auto">
            <a:xfrm>
              <a:off x="3081" y="2450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1" name="Line 1481"/>
            <p:cNvSpPr>
              <a:spLocks noChangeShapeType="1"/>
            </p:cNvSpPr>
            <p:nvPr/>
          </p:nvSpPr>
          <p:spPr bwMode="auto">
            <a:xfrm>
              <a:off x="3086" y="2450"/>
              <a:ext cx="2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2" name="Line 1482"/>
            <p:cNvSpPr>
              <a:spLocks noChangeShapeType="1"/>
            </p:cNvSpPr>
            <p:nvPr/>
          </p:nvSpPr>
          <p:spPr bwMode="auto">
            <a:xfrm>
              <a:off x="3088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3" name="Line 1483"/>
            <p:cNvSpPr>
              <a:spLocks noChangeShapeType="1"/>
            </p:cNvSpPr>
            <p:nvPr/>
          </p:nvSpPr>
          <p:spPr bwMode="auto">
            <a:xfrm>
              <a:off x="3093" y="2452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4" name="Line 1484"/>
            <p:cNvSpPr>
              <a:spLocks noChangeShapeType="1"/>
            </p:cNvSpPr>
            <p:nvPr/>
          </p:nvSpPr>
          <p:spPr bwMode="auto">
            <a:xfrm>
              <a:off x="3097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5" name="Line 1485"/>
            <p:cNvSpPr>
              <a:spLocks noChangeShapeType="1"/>
            </p:cNvSpPr>
            <p:nvPr/>
          </p:nvSpPr>
          <p:spPr bwMode="auto">
            <a:xfrm flipV="1">
              <a:off x="3102" y="2448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Line 1486"/>
            <p:cNvSpPr>
              <a:spLocks noChangeShapeType="1"/>
            </p:cNvSpPr>
            <p:nvPr/>
          </p:nvSpPr>
          <p:spPr bwMode="auto">
            <a:xfrm>
              <a:off x="3107" y="2448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" name="Line 1487"/>
            <p:cNvSpPr>
              <a:spLocks noChangeShapeType="1"/>
            </p:cNvSpPr>
            <p:nvPr/>
          </p:nvSpPr>
          <p:spPr bwMode="auto">
            <a:xfrm>
              <a:off x="3112" y="2448"/>
              <a:ext cx="4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8" name="Line 1488"/>
            <p:cNvSpPr>
              <a:spLocks noChangeShapeType="1"/>
            </p:cNvSpPr>
            <p:nvPr/>
          </p:nvSpPr>
          <p:spPr bwMode="auto">
            <a:xfrm>
              <a:off x="3116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9" name="Line 1489"/>
            <p:cNvSpPr>
              <a:spLocks noChangeShapeType="1"/>
            </p:cNvSpPr>
            <p:nvPr/>
          </p:nvSpPr>
          <p:spPr bwMode="auto">
            <a:xfrm flipV="1">
              <a:off x="3121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0" name="Line 1490"/>
            <p:cNvSpPr>
              <a:spLocks noChangeShapeType="1"/>
            </p:cNvSpPr>
            <p:nvPr/>
          </p:nvSpPr>
          <p:spPr bwMode="auto">
            <a:xfrm flipV="1">
              <a:off x="3126" y="2448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1" name="Line 1491"/>
            <p:cNvSpPr>
              <a:spLocks noChangeShapeType="1"/>
            </p:cNvSpPr>
            <p:nvPr/>
          </p:nvSpPr>
          <p:spPr bwMode="auto">
            <a:xfrm>
              <a:off x="3130" y="2448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2" name="Line 1492"/>
            <p:cNvSpPr>
              <a:spLocks noChangeShapeType="1"/>
            </p:cNvSpPr>
            <p:nvPr/>
          </p:nvSpPr>
          <p:spPr bwMode="auto">
            <a:xfrm>
              <a:off x="3135" y="2448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3" name="Line 1493"/>
            <p:cNvSpPr>
              <a:spLocks noChangeShapeType="1"/>
            </p:cNvSpPr>
            <p:nvPr/>
          </p:nvSpPr>
          <p:spPr bwMode="auto">
            <a:xfrm flipV="1">
              <a:off x="3140" y="2448"/>
              <a:ext cx="2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4" name="Line 1494"/>
            <p:cNvSpPr>
              <a:spLocks noChangeShapeType="1"/>
            </p:cNvSpPr>
            <p:nvPr/>
          </p:nvSpPr>
          <p:spPr bwMode="auto">
            <a:xfrm>
              <a:off x="3142" y="2448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5" name="Line 1495"/>
            <p:cNvSpPr>
              <a:spLocks noChangeShapeType="1"/>
            </p:cNvSpPr>
            <p:nvPr/>
          </p:nvSpPr>
          <p:spPr bwMode="auto">
            <a:xfrm>
              <a:off x="3147" y="2448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6" name="Line 1496"/>
            <p:cNvSpPr>
              <a:spLocks noChangeShapeType="1"/>
            </p:cNvSpPr>
            <p:nvPr/>
          </p:nvSpPr>
          <p:spPr bwMode="auto">
            <a:xfrm>
              <a:off x="3152" y="2448"/>
              <a:ext cx="4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" name="Line 1497"/>
            <p:cNvSpPr>
              <a:spLocks noChangeShapeType="1"/>
            </p:cNvSpPr>
            <p:nvPr/>
          </p:nvSpPr>
          <p:spPr bwMode="auto">
            <a:xfrm>
              <a:off x="3156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" name="Line 1498"/>
            <p:cNvSpPr>
              <a:spLocks noChangeShapeType="1"/>
            </p:cNvSpPr>
            <p:nvPr/>
          </p:nvSpPr>
          <p:spPr bwMode="auto">
            <a:xfrm flipV="1">
              <a:off x="3161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" name="Line 1499"/>
            <p:cNvSpPr>
              <a:spLocks noChangeShapeType="1"/>
            </p:cNvSpPr>
            <p:nvPr/>
          </p:nvSpPr>
          <p:spPr bwMode="auto">
            <a:xfrm flipV="1">
              <a:off x="3166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0" name="Line 1500"/>
            <p:cNvSpPr>
              <a:spLocks noChangeShapeType="1"/>
            </p:cNvSpPr>
            <p:nvPr/>
          </p:nvSpPr>
          <p:spPr bwMode="auto">
            <a:xfrm>
              <a:off x="3171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" name="Line 1501"/>
            <p:cNvSpPr>
              <a:spLocks noChangeShapeType="1"/>
            </p:cNvSpPr>
            <p:nvPr/>
          </p:nvSpPr>
          <p:spPr bwMode="auto">
            <a:xfrm>
              <a:off x="3175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" name="Line 1502"/>
            <p:cNvSpPr>
              <a:spLocks noChangeShapeType="1"/>
            </p:cNvSpPr>
            <p:nvPr/>
          </p:nvSpPr>
          <p:spPr bwMode="auto">
            <a:xfrm>
              <a:off x="3180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" name="Line 1503"/>
            <p:cNvSpPr>
              <a:spLocks noChangeShapeType="1"/>
            </p:cNvSpPr>
            <p:nvPr/>
          </p:nvSpPr>
          <p:spPr bwMode="auto">
            <a:xfrm flipV="1">
              <a:off x="3185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4" name="Line 1504"/>
            <p:cNvSpPr>
              <a:spLocks noChangeShapeType="1"/>
            </p:cNvSpPr>
            <p:nvPr/>
          </p:nvSpPr>
          <p:spPr bwMode="auto">
            <a:xfrm flipV="1">
              <a:off x="3190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5" name="Line 1505"/>
            <p:cNvSpPr>
              <a:spLocks noChangeShapeType="1"/>
            </p:cNvSpPr>
            <p:nvPr/>
          </p:nvSpPr>
          <p:spPr bwMode="auto">
            <a:xfrm flipV="1">
              <a:off x="3194" y="2448"/>
              <a:ext cx="3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6" name="Line 1506"/>
            <p:cNvSpPr>
              <a:spLocks noChangeShapeType="1"/>
            </p:cNvSpPr>
            <p:nvPr/>
          </p:nvSpPr>
          <p:spPr bwMode="auto">
            <a:xfrm>
              <a:off x="3197" y="2448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" name="Line 1507"/>
            <p:cNvSpPr>
              <a:spLocks noChangeShapeType="1"/>
            </p:cNvSpPr>
            <p:nvPr/>
          </p:nvSpPr>
          <p:spPr bwMode="auto">
            <a:xfrm>
              <a:off x="3201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" name="Line 1508"/>
            <p:cNvSpPr>
              <a:spLocks noChangeShapeType="1"/>
            </p:cNvSpPr>
            <p:nvPr/>
          </p:nvSpPr>
          <p:spPr bwMode="auto">
            <a:xfrm flipV="1">
              <a:off x="3206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" name="Line 1509"/>
            <p:cNvSpPr>
              <a:spLocks noChangeShapeType="1"/>
            </p:cNvSpPr>
            <p:nvPr/>
          </p:nvSpPr>
          <p:spPr bwMode="auto">
            <a:xfrm>
              <a:off x="3211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0" name="Line 1510"/>
            <p:cNvSpPr>
              <a:spLocks noChangeShapeType="1"/>
            </p:cNvSpPr>
            <p:nvPr/>
          </p:nvSpPr>
          <p:spPr bwMode="auto">
            <a:xfrm>
              <a:off x="3216" y="2452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1" name="Line 1511"/>
            <p:cNvSpPr>
              <a:spLocks noChangeShapeType="1"/>
            </p:cNvSpPr>
            <p:nvPr/>
          </p:nvSpPr>
          <p:spPr bwMode="auto">
            <a:xfrm>
              <a:off x="3220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2" name="Line 1512"/>
            <p:cNvSpPr>
              <a:spLocks noChangeShapeType="1"/>
            </p:cNvSpPr>
            <p:nvPr/>
          </p:nvSpPr>
          <p:spPr bwMode="auto">
            <a:xfrm flipV="1">
              <a:off x="3225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3" name="Line 1513"/>
            <p:cNvSpPr>
              <a:spLocks noChangeShapeType="1"/>
            </p:cNvSpPr>
            <p:nvPr/>
          </p:nvSpPr>
          <p:spPr bwMode="auto">
            <a:xfrm>
              <a:off x="3230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4" name="Line 1514"/>
            <p:cNvSpPr>
              <a:spLocks noChangeShapeType="1"/>
            </p:cNvSpPr>
            <p:nvPr/>
          </p:nvSpPr>
          <p:spPr bwMode="auto">
            <a:xfrm>
              <a:off x="3234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5" name="Line 1515"/>
            <p:cNvSpPr>
              <a:spLocks noChangeShapeType="1"/>
            </p:cNvSpPr>
            <p:nvPr/>
          </p:nvSpPr>
          <p:spPr bwMode="auto">
            <a:xfrm>
              <a:off x="3239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6" name="Line 1516"/>
            <p:cNvSpPr>
              <a:spLocks noChangeShapeType="1"/>
            </p:cNvSpPr>
            <p:nvPr/>
          </p:nvSpPr>
          <p:spPr bwMode="auto">
            <a:xfrm flipV="1">
              <a:off x="3244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" name="Line 1517"/>
            <p:cNvSpPr>
              <a:spLocks noChangeShapeType="1"/>
            </p:cNvSpPr>
            <p:nvPr/>
          </p:nvSpPr>
          <p:spPr bwMode="auto">
            <a:xfrm>
              <a:off x="3249" y="2448"/>
              <a:ext cx="2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8" name="Line 1518"/>
            <p:cNvSpPr>
              <a:spLocks noChangeShapeType="1"/>
            </p:cNvSpPr>
            <p:nvPr/>
          </p:nvSpPr>
          <p:spPr bwMode="auto">
            <a:xfrm flipV="1">
              <a:off x="3251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9" name="Line 1519"/>
            <p:cNvSpPr>
              <a:spLocks noChangeShapeType="1"/>
            </p:cNvSpPr>
            <p:nvPr/>
          </p:nvSpPr>
          <p:spPr bwMode="auto">
            <a:xfrm>
              <a:off x="3256" y="2450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0" name="Line 1520"/>
            <p:cNvSpPr>
              <a:spLocks noChangeShapeType="1"/>
            </p:cNvSpPr>
            <p:nvPr/>
          </p:nvSpPr>
          <p:spPr bwMode="auto">
            <a:xfrm flipV="1">
              <a:off x="3260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1" name="Line 1521"/>
            <p:cNvSpPr>
              <a:spLocks noChangeShapeType="1"/>
            </p:cNvSpPr>
            <p:nvPr/>
          </p:nvSpPr>
          <p:spPr bwMode="auto">
            <a:xfrm>
              <a:off x="3265" y="2448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2" name="Line 1522"/>
            <p:cNvSpPr>
              <a:spLocks noChangeShapeType="1"/>
            </p:cNvSpPr>
            <p:nvPr/>
          </p:nvSpPr>
          <p:spPr bwMode="auto">
            <a:xfrm>
              <a:off x="3270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3" name="Line 1523"/>
            <p:cNvSpPr>
              <a:spLocks noChangeShapeType="1"/>
            </p:cNvSpPr>
            <p:nvPr/>
          </p:nvSpPr>
          <p:spPr bwMode="auto">
            <a:xfrm flipV="1">
              <a:off x="3275" y="2374"/>
              <a:ext cx="4" cy="78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4" name="Line 1524"/>
            <p:cNvSpPr>
              <a:spLocks noChangeShapeType="1"/>
            </p:cNvSpPr>
            <p:nvPr/>
          </p:nvSpPr>
          <p:spPr bwMode="auto">
            <a:xfrm flipV="1">
              <a:off x="3279" y="2332"/>
              <a:ext cx="5" cy="4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5" name="Line 1525"/>
            <p:cNvSpPr>
              <a:spLocks noChangeShapeType="1"/>
            </p:cNvSpPr>
            <p:nvPr/>
          </p:nvSpPr>
          <p:spPr bwMode="auto">
            <a:xfrm>
              <a:off x="3284" y="233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6" name="Line 1526"/>
            <p:cNvSpPr>
              <a:spLocks noChangeShapeType="1"/>
            </p:cNvSpPr>
            <p:nvPr/>
          </p:nvSpPr>
          <p:spPr bwMode="auto">
            <a:xfrm>
              <a:off x="3289" y="2332"/>
              <a:ext cx="5" cy="21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7" name="Line 1527"/>
            <p:cNvSpPr>
              <a:spLocks noChangeShapeType="1"/>
            </p:cNvSpPr>
            <p:nvPr/>
          </p:nvSpPr>
          <p:spPr bwMode="auto">
            <a:xfrm flipV="1">
              <a:off x="3294" y="2341"/>
              <a:ext cx="4" cy="1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8" name="Line 1528"/>
            <p:cNvSpPr>
              <a:spLocks noChangeShapeType="1"/>
            </p:cNvSpPr>
            <p:nvPr/>
          </p:nvSpPr>
          <p:spPr bwMode="auto">
            <a:xfrm>
              <a:off x="3298" y="2341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9" name="Line 1529"/>
            <p:cNvSpPr>
              <a:spLocks noChangeShapeType="1"/>
            </p:cNvSpPr>
            <p:nvPr/>
          </p:nvSpPr>
          <p:spPr bwMode="auto">
            <a:xfrm>
              <a:off x="3303" y="2344"/>
              <a:ext cx="2" cy="9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0" name="Line 1530"/>
            <p:cNvSpPr>
              <a:spLocks noChangeShapeType="1"/>
            </p:cNvSpPr>
            <p:nvPr/>
          </p:nvSpPr>
          <p:spPr bwMode="auto">
            <a:xfrm flipV="1">
              <a:off x="3305" y="2327"/>
              <a:ext cx="5" cy="26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1" name="Line 1531"/>
            <p:cNvSpPr>
              <a:spLocks noChangeShapeType="1"/>
            </p:cNvSpPr>
            <p:nvPr/>
          </p:nvSpPr>
          <p:spPr bwMode="auto">
            <a:xfrm>
              <a:off x="3310" y="2327"/>
              <a:ext cx="5" cy="21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2" name="Line 1532"/>
            <p:cNvSpPr>
              <a:spLocks noChangeShapeType="1"/>
            </p:cNvSpPr>
            <p:nvPr/>
          </p:nvSpPr>
          <p:spPr bwMode="auto">
            <a:xfrm flipV="1">
              <a:off x="3315" y="2344"/>
              <a:ext cx="4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3" name="Line 1533"/>
            <p:cNvSpPr>
              <a:spLocks noChangeShapeType="1"/>
            </p:cNvSpPr>
            <p:nvPr/>
          </p:nvSpPr>
          <p:spPr bwMode="auto">
            <a:xfrm>
              <a:off x="3319" y="2344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4" name="Line 1534"/>
            <p:cNvSpPr>
              <a:spLocks noChangeShapeType="1"/>
            </p:cNvSpPr>
            <p:nvPr/>
          </p:nvSpPr>
          <p:spPr bwMode="auto">
            <a:xfrm>
              <a:off x="3324" y="2346"/>
              <a:ext cx="5" cy="9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5" name="Line 1535"/>
            <p:cNvSpPr>
              <a:spLocks noChangeShapeType="1"/>
            </p:cNvSpPr>
            <p:nvPr/>
          </p:nvSpPr>
          <p:spPr bwMode="auto">
            <a:xfrm>
              <a:off x="3329" y="2355"/>
              <a:ext cx="5" cy="9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6" name="Line 1536"/>
            <p:cNvSpPr>
              <a:spLocks noChangeShapeType="1"/>
            </p:cNvSpPr>
            <p:nvPr/>
          </p:nvSpPr>
          <p:spPr bwMode="auto">
            <a:xfrm>
              <a:off x="3334" y="2452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" name="Line 1537"/>
            <p:cNvSpPr>
              <a:spLocks noChangeShapeType="1"/>
            </p:cNvSpPr>
            <p:nvPr/>
          </p:nvSpPr>
          <p:spPr bwMode="auto">
            <a:xfrm flipV="1">
              <a:off x="3338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8" name="Line 1538"/>
            <p:cNvSpPr>
              <a:spLocks noChangeShapeType="1"/>
            </p:cNvSpPr>
            <p:nvPr/>
          </p:nvSpPr>
          <p:spPr bwMode="auto">
            <a:xfrm>
              <a:off x="3343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9" name="Line 1539"/>
            <p:cNvSpPr>
              <a:spLocks noChangeShapeType="1"/>
            </p:cNvSpPr>
            <p:nvPr/>
          </p:nvSpPr>
          <p:spPr bwMode="auto">
            <a:xfrm>
              <a:off x="3348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0" name="Line 1540"/>
            <p:cNvSpPr>
              <a:spLocks noChangeShapeType="1"/>
            </p:cNvSpPr>
            <p:nvPr/>
          </p:nvSpPr>
          <p:spPr bwMode="auto">
            <a:xfrm flipV="1">
              <a:off x="3353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1" name="Line 1541"/>
            <p:cNvSpPr>
              <a:spLocks noChangeShapeType="1"/>
            </p:cNvSpPr>
            <p:nvPr/>
          </p:nvSpPr>
          <p:spPr bwMode="auto">
            <a:xfrm>
              <a:off x="3357" y="2450"/>
              <a:ext cx="3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2" name="Line 1542"/>
            <p:cNvSpPr>
              <a:spLocks noChangeShapeType="1"/>
            </p:cNvSpPr>
            <p:nvPr/>
          </p:nvSpPr>
          <p:spPr bwMode="auto">
            <a:xfrm>
              <a:off x="3360" y="2455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3" name="Line 1543"/>
            <p:cNvSpPr>
              <a:spLocks noChangeShapeType="1"/>
            </p:cNvSpPr>
            <p:nvPr/>
          </p:nvSpPr>
          <p:spPr bwMode="auto">
            <a:xfrm flipV="1">
              <a:off x="3364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4" name="Line 1544"/>
            <p:cNvSpPr>
              <a:spLocks noChangeShapeType="1"/>
            </p:cNvSpPr>
            <p:nvPr/>
          </p:nvSpPr>
          <p:spPr bwMode="auto">
            <a:xfrm>
              <a:off x="3369" y="2450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5" name="Line 1545"/>
            <p:cNvSpPr>
              <a:spLocks noChangeShapeType="1"/>
            </p:cNvSpPr>
            <p:nvPr/>
          </p:nvSpPr>
          <p:spPr bwMode="auto">
            <a:xfrm>
              <a:off x="3374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6" name="Line 1546"/>
            <p:cNvSpPr>
              <a:spLocks noChangeShapeType="1"/>
            </p:cNvSpPr>
            <p:nvPr/>
          </p:nvSpPr>
          <p:spPr bwMode="auto">
            <a:xfrm flipV="1">
              <a:off x="3379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7" name="Line 1547"/>
            <p:cNvSpPr>
              <a:spLocks noChangeShapeType="1"/>
            </p:cNvSpPr>
            <p:nvPr/>
          </p:nvSpPr>
          <p:spPr bwMode="auto">
            <a:xfrm flipV="1">
              <a:off x="3383" y="2445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" name="Line 1548"/>
            <p:cNvSpPr>
              <a:spLocks noChangeShapeType="1"/>
            </p:cNvSpPr>
            <p:nvPr/>
          </p:nvSpPr>
          <p:spPr bwMode="auto">
            <a:xfrm>
              <a:off x="3388" y="2445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" name="Line 1549"/>
            <p:cNvSpPr>
              <a:spLocks noChangeShapeType="1"/>
            </p:cNvSpPr>
            <p:nvPr/>
          </p:nvSpPr>
          <p:spPr bwMode="auto">
            <a:xfrm>
              <a:off x="3393" y="2448"/>
              <a:ext cx="4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0" name="Line 1550"/>
            <p:cNvSpPr>
              <a:spLocks noChangeShapeType="1"/>
            </p:cNvSpPr>
            <p:nvPr/>
          </p:nvSpPr>
          <p:spPr bwMode="auto">
            <a:xfrm>
              <a:off x="3397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1" name="Line 1551"/>
            <p:cNvSpPr>
              <a:spLocks noChangeShapeType="1"/>
            </p:cNvSpPr>
            <p:nvPr/>
          </p:nvSpPr>
          <p:spPr bwMode="auto">
            <a:xfrm flipV="1">
              <a:off x="3402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2" name="Line 1552"/>
            <p:cNvSpPr>
              <a:spLocks noChangeShapeType="1"/>
            </p:cNvSpPr>
            <p:nvPr/>
          </p:nvSpPr>
          <p:spPr bwMode="auto">
            <a:xfrm flipV="1">
              <a:off x="3407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3" name="Line 1553"/>
            <p:cNvSpPr>
              <a:spLocks noChangeShapeType="1"/>
            </p:cNvSpPr>
            <p:nvPr/>
          </p:nvSpPr>
          <p:spPr bwMode="auto">
            <a:xfrm>
              <a:off x="3412" y="2448"/>
              <a:ext cx="4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4" name="Line 1554"/>
            <p:cNvSpPr>
              <a:spLocks noChangeShapeType="1"/>
            </p:cNvSpPr>
            <p:nvPr/>
          </p:nvSpPr>
          <p:spPr bwMode="auto">
            <a:xfrm>
              <a:off x="3416" y="2452"/>
              <a:ext cx="3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5" name="Line 1555"/>
            <p:cNvSpPr>
              <a:spLocks noChangeShapeType="1"/>
            </p:cNvSpPr>
            <p:nvPr/>
          </p:nvSpPr>
          <p:spPr bwMode="auto">
            <a:xfrm>
              <a:off x="3419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6" name="Line 1556"/>
            <p:cNvSpPr>
              <a:spLocks noChangeShapeType="1"/>
            </p:cNvSpPr>
            <p:nvPr/>
          </p:nvSpPr>
          <p:spPr bwMode="auto">
            <a:xfrm flipV="1">
              <a:off x="3423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7" name="Line 1557"/>
            <p:cNvSpPr>
              <a:spLocks noChangeShapeType="1"/>
            </p:cNvSpPr>
            <p:nvPr/>
          </p:nvSpPr>
          <p:spPr bwMode="auto">
            <a:xfrm>
              <a:off x="3428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8" name="Line 1558"/>
            <p:cNvSpPr>
              <a:spLocks noChangeShapeType="1"/>
            </p:cNvSpPr>
            <p:nvPr/>
          </p:nvSpPr>
          <p:spPr bwMode="auto">
            <a:xfrm>
              <a:off x="3433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9" name="Line 1559"/>
            <p:cNvSpPr>
              <a:spLocks noChangeShapeType="1"/>
            </p:cNvSpPr>
            <p:nvPr/>
          </p:nvSpPr>
          <p:spPr bwMode="auto">
            <a:xfrm>
              <a:off x="3438" y="2455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0" name="Line 1560"/>
            <p:cNvSpPr>
              <a:spLocks noChangeShapeType="1"/>
            </p:cNvSpPr>
            <p:nvPr/>
          </p:nvSpPr>
          <p:spPr bwMode="auto">
            <a:xfrm flipV="1">
              <a:off x="3442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1" name="Line 1561"/>
            <p:cNvSpPr>
              <a:spLocks noChangeShapeType="1"/>
            </p:cNvSpPr>
            <p:nvPr/>
          </p:nvSpPr>
          <p:spPr bwMode="auto">
            <a:xfrm>
              <a:off x="3447" y="2450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2" name="Line 1562"/>
            <p:cNvSpPr>
              <a:spLocks noChangeShapeType="1"/>
            </p:cNvSpPr>
            <p:nvPr/>
          </p:nvSpPr>
          <p:spPr bwMode="auto">
            <a:xfrm>
              <a:off x="3452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3" name="Line 1563"/>
            <p:cNvSpPr>
              <a:spLocks noChangeShapeType="1"/>
            </p:cNvSpPr>
            <p:nvPr/>
          </p:nvSpPr>
          <p:spPr bwMode="auto">
            <a:xfrm flipV="1">
              <a:off x="3457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4" name="Line 1564"/>
            <p:cNvSpPr>
              <a:spLocks noChangeShapeType="1"/>
            </p:cNvSpPr>
            <p:nvPr/>
          </p:nvSpPr>
          <p:spPr bwMode="auto">
            <a:xfrm>
              <a:off x="3461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5" name="Line 1565"/>
            <p:cNvSpPr>
              <a:spLocks noChangeShapeType="1"/>
            </p:cNvSpPr>
            <p:nvPr/>
          </p:nvSpPr>
          <p:spPr bwMode="auto">
            <a:xfrm flipV="1">
              <a:off x="3466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6" name="Line 1566"/>
            <p:cNvSpPr>
              <a:spLocks noChangeShapeType="1"/>
            </p:cNvSpPr>
            <p:nvPr/>
          </p:nvSpPr>
          <p:spPr bwMode="auto">
            <a:xfrm>
              <a:off x="3471" y="2450"/>
              <a:ext cx="2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7" name="Line 1567"/>
            <p:cNvSpPr>
              <a:spLocks noChangeShapeType="1"/>
            </p:cNvSpPr>
            <p:nvPr/>
          </p:nvSpPr>
          <p:spPr bwMode="auto">
            <a:xfrm flipV="1">
              <a:off x="3473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8" name="Line 1568"/>
            <p:cNvSpPr>
              <a:spLocks noChangeShapeType="1"/>
            </p:cNvSpPr>
            <p:nvPr/>
          </p:nvSpPr>
          <p:spPr bwMode="auto">
            <a:xfrm>
              <a:off x="3478" y="2450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9" name="Line 1569"/>
            <p:cNvSpPr>
              <a:spLocks noChangeShapeType="1"/>
            </p:cNvSpPr>
            <p:nvPr/>
          </p:nvSpPr>
          <p:spPr bwMode="auto">
            <a:xfrm>
              <a:off x="3483" y="2450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0" name="Line 1570"/>
            <p:cNvSpPr>
              <a:spLocks noChangeShapeType="1"/>
            </p:cNvSpPr>
            <p:nvPr/>
          </p:nvSpPr>
          <p:spPr bwMode="auto">
            <a:xfrm>
              <a:off x="3487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1" name="Line 1571"/>
            <p:cNvSpPr>
              <a:spLocks noChangeShapeType="1"/>
            </p:cNvSpPr>
            <p:nvPr/>
          </p:nvSpPr>
          <p:spPr bwMode="auto">
            <a:xfrm>
              <a:off x="3492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2" name="Line 1572"/>
            <p:cNvSpPr>
              <a:spLocks noChangeShapeType="1"/>
            </p:cNvSpPr>
            <p:nvPr/>
          </p:nvSpPr>
          <p:spPr bwMode="auto">
            <a:xfrm flipV="1">
              <a:off x="3497" y="2450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3" name="Line 1573"/>
            <p:cNvSpPr>
              <a:spLocks noChangeShapeType="1"/>
            </p:cNvSpPr>
            <p:nvPr/>
          </p:nvSpPr>
          <p:spPr bwMode="auto">
            <a:xfrm flipV="1">
              <a:off x="3501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4" name="Line 1574"/>
            <p:cNvSpPr>
              <a:spLocks noChangeShapeType="1"/>
            </p:cNvSpPr>
            <p:nvPr/>
          </p:nvSpPr>
          <p:spPr bwMode="auto">
            <a:xfrm>
              <a:off x="3506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5" name="Line 1575"/>
            <p:cNvSpPr>
              <a:spLocks noChangeShapeType="1"/>
            </p:cNvSpPr>
            <p:nvPr/>
          </p:nvSpPr>
          <p:spPr bwMode="auto">
            <a:xfrm>
              <a:off x="3511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6" name="Line 1576"/>
            <p:cNvSpPr>
              <a:spLocks noChangeShapeType="1"/>
            </p:cNvSpPr>
            <p:nvPr/>
          </p:nvSpPr>
          <p:spPr bwMode="auto">
            <a:xfrm flipV="1">
              <a:off x="3516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7" name="Line 1577"/>
            <p:cNvSpPr>
              <a:spLocks noChangeShapeType="1"/>
            </p:cNvSpPr>
            <p:nvPr/>
          </p:nvSpPr>
          <p:spPr bwMode="auto">
            <a:xfrm>
              <a:off x="3520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Line 1578"/>
            <p:cNvSpPr>
              <a:spLocks noChangeShapeType="1"/>
            </p:cNvSpPr>
            <p:nvPr/>
          </p:nvSpPr>
          <p:spPr bwMode="auto">
            <a:xfrm>
              <a:off x="3525" y="2455"/>
              <a:ext cx="2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Line 1579"/>
            <p:cNvSpPr>
              <a:spLocks noChangeShapeType="1"/>
            </p:cNvSpPr>
            <p:nvPr/>
          </p:nvSpPr>
          <p:spPr bwMode="auto">
            <a:xfrm flipV="1">
              <a:off x="3527" y="2452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Line 1580"/>
            <p:cNvSpPr>
              <a:spLocks noChangeShapeType="1"/>
            </p:cNvSpPr>
            <p:nvPr/>
          </p:nvSpPr>
          <p:spPr bwMode="auto">
            <a:xfrm flipV="1">
              <a:off x="3532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Line 1581"/>
            <p:cNvSpPr>
              <a:spLocks noChangeShapeType="1"/>
            </p:cNvSpPr>
            <p:nvPr/>
          </p:nvSpPr>
          <p:spPr bwMode="auto">
            <a:xfrm flipV="1">
              <a:off x="3537" y="2332"/>
              <a:ext cx="5" cy="118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Line 1582"/>
            <p:cNvSpPr>
              <a:spLocks noChangeShapeType="1"/>
            </p:cNvSpPr>
            <p:nvPr/>
          </p:nvSpPr>
          <p:spPr bwMode="auto">
            <a:xfrm>
              <a:off x="3542" y="2332"/>
              <a:ext cx="4" cy="61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Line 1583"/>
            <p:cNvSpPr>
              <a:spLocks noChangeShapeType="1"/>
            </p:cNvSpPr>
            <p:nvPr/>
          </p:nvSpPr>
          <p:spPr bwMode="auto">
            <a:xfrm>
              <a:off x="3546" y="2393"/>
              <a:ext cx="5" cy="5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Line 1584"/>
            <p:cNvSpPr>
              <a:spLocks noChangeShapeType="1"/>
            </p:cNvSpPr>
            <p:nvPr/>
          </p:nvSpPr>
          <p:spPr bwMode="auto">
            <a:xfrm>
              <a:off x="3551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5" name="Line 1585"/>
            <p:cNvSpPr>
              <a:spLocks noChangeShapeType="1"/>
            </p:cNvSpPr>
            <p:nvPr/>
          </p:nvSpPr>
          <p:spPr bwMode="auto">
            <a:xfrm>
              <a:off x="3556" y="2450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6" name="Line 1586"/>
            <p:cNvSpPr>
              <a:spLocks noChangeShapeType="1"/>
            </p:cNvSpPr>
            <p:nvPr/>
          </p:nvSpPr>
          <p:spPr bwMode="auto">
            <a:xfrm>
              <a:off x="3560" y="2455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7" name="Line 1587"/>
            <p:cNvSpPr>
              <a:spLocks noChangeShapeType="1"/>
            </p:cNvSpPr>
            <p:nvPr/>
          </p:nvSpPr>
          <p:spPr bwMode="auto">
            <a:xfrm flipV="1">
              <a:off x="3565" y="2450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8" name="Line 1588"/>
            <p:cNvSpPr>
              <a:spLocks noChangeShapeType="1"/>
            </p:cNvSpPr>
            <p:nvPr/>
          </p:nvSpPr>
          <p:spPr bwMode="auto">
            <a:xfrm>
              <a:off x="3570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" name="Line 1589"/>
            <p:cNvSpPr>
              <a:spLocks noChangeShapeType="1"/>
            </p:cNvSpPr>
            <p:nvPr/>
          </p:nvSpPr>
          <p:spPr bwMode="auto">
            <a:xfrm flipV="1">
              <a:off x="3575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0" name="Line 1590"/>
            <p:cNvSpPr>
              <a:spLocks noChangeShapeType="1"/>
            </p:cNvSpPr>
            <p:nvPr/>
          </p:nvSpPr>
          <p:spPr bwMode="auto">
            <a:xfrm>
              <a:off x="3579" y="2452"/>
              <a:ext cx="3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1" name="Line 1591"/>
            <p:cNvSpPr>
              <a:spLocks noChangeShapeType="1"/>
            </p:cNvSpPr>
            <p:nvPr/>
          </p:nvSpPr>
          <p:spPr bwMode="auto">
            <a:xfrm>
              <a:off x="3582" y="2455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2" name="Line 1592"/>
            <p:cNvSpPr>
              <a:spLocks noChangeShapeType="1"/>
            </p:cNvSpPr>
            <p:nvPr/>
          </p:nvSpPr>
          <p:spPr bwMode="auto">
            <a:xfrm flipV="1">
              <a:off x="3586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3" name="Line 1593"/>
            <p:cNvSpPr>
              <a:spLocks noChangeShapeType="1"/>
            </p:cNvSpPr>
            <p:nvPr/>
          </p:nvSpPr>
          <p:spPr bwMode="auto">
            <a:xfrm flipV="1">
              <a:off x="3591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4" name="Line 1594"/>
            <p:cNvSpPr>
              <a:spLocks noChangeShapeType="1"/>
            </p:cNvSpPr>
            <p:nvPr/>
          </p:nvSpPr>
          <p:spPr bwMode="auto">
            <a:xfrm>
              <a:off x="3596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5" name="Line 1595"/>
            <p:cNvSpPr>
              <a:spLocks noChangeShapeType="1"/>
            </p:cNvSpPr>
            <p:nvPr/>
          </p:nvSpPr>
          <p:spPr bwMode="auto">
            <a:xfrm>
              <a:off x="3601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6" name="Line 1596"/>
            <p:cNvSpPr>
              <a:spLocks noChangeShapeType="1"/>
            </p:cNvSpPr>
            <p:nvPr/>
          </p:nvSpPr>
          <p:spPr bwMode="auto">
            <a:xfrm>
              <a:off x="3605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7" name="Line 1597"/>
            <p:cNvSpPr>
              <a:spLocks noChangeShapeType="1"/>
            </p:cNvSpPr>
            <p:nvPr/>
          </p:nvSpPr>
          <p:spPr bwMode="auto">
            <a:xfrm>
              <a:off x="3610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8" name="Line 1598"/>
            <p:cNvSpPr>
              <a:spLocks noChangeShapeType="1"/>
            </p:cNvSpPr>
            <p:nvPr/>
          </p:nvSpPr>
          <p:spPr bwMode="auto">
            <a:xfrm flipV="1">
              <a:off x="3615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" name="Line 1599"/>
            <p:cNvSpPr>
              <a:spLocks noChangeShapeType="1"/>
            </p:cNvSpPr>
            <p:nvPr/>
          </p:nvSpPr>
          <p:spPr bwMode="auto">
            <a:xfrm>
              <a:off x="3620" y="2450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" name="Line 1600"/>
            <p:cNvSpPr>
              <a:spLocks noChangeShapeType="1"/>
            </p:cNvSpPr>
            <p:nvPr/>
          </p:nvSpPr>
          <p:spPr bwMode="auto">
            <a:xfrm flipV="1">
              <a:off x="3624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1" name="Line 1601"/>
            <p:cNvSpPr>
              <a:spLocks noChangeShapeType="1"/>
            </p:cNvSpPr>
            <p:nvPr/>
          </p:nvSpPr>
          <p:spPr bwMode="auto">
            <a:xfrm>
              <a:off x="3629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" name="Line 1602"/>
            <p:cNvSpPr>
              <a:spLocks noChangeShapeType="1"/>
            </p:cNvSpPr>
            <p:nvPr/>
          </p:nvSpPr>
          <p:spPr bwMode="auto">
            <a:xfrm>
              <a:off x="3634" y="2450"/>
              <a:ext cx="2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" name="Line 1603"/>
            <p:cNvSpPr>
              <a:spLocks noChangeShapeType="1"/>
            </p:cNvSpPr>
            <p:nvPr/>
          </p:nvSpPr>
          <p:spPr bwMode="auto">
            <a:xfrm>
              <a:off x="3636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" name="Line 1604"/>
            <p:cNvSpPr>
              <a:spLocks noChangeShapeType="1"/>
            </p:cNvSpPr>
            <p:nvPr/>
          </p:nvSpPr>
          <p:spPr bwMode="auto">
            <a:xfrm flipV="1">
              <a:off x="3641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5" name="Line 1605"/>
            <p:cNvSpPr>
              <a:spLocks noChangeShapeType="1"/>
            </p:cNvSpPr>
            <p:nvPr/>
          </p:nvSpPr>
          <p:spPr bwMode="auto">
            <a:xfrm flipV="1">
              <a:off x="3646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6" name="Line 1606"/>
            <p:cNvSpPr>
              <a:spLocks noChangeShapeType="1"/>
            </p:cNvSpPr>
            <p:nvPr/>
          </p:nvSpPr>
          <p:spPr bwMode="auto">
            <a:xfrm flipV="1">
              <a:off x="3650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7" name="Line 1607"/>
            <p:cNvSpPr>
              <a:spLocks noChangeShapeType="1"/>
            </p:cNvSpPr>
            <p:nvPr/>
          </p:nvSpPr>
          <p:spPr bwMode="auto">
            <a:xfrm>
              <a:off x="3655" y="2448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8" name="Line 1608"/>
            <p:cNvSpPr>
              <a:spLocks noChangeShapeType="1"/>
            </p:cNvSpPr>
            <p:nvPr/>
          </p:nvSpPr>
          <p:spPr bwMode="auto">
            <a:xfrm>
              <a:off x="3660" y="2455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9" name="Line 1609"/>
            <p:cNvSpPr>
              <a:spLocks noChangeShapeType="1"/>
            </p:cNvSpPr>
            <p:nvPr/>
          </p:nvSpPr>
          <p:spPr bwMode="auto">
            <a:xfrm>
              <a:off x="3664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0" name="Line 1610"/>
            <p:cNvSpPr>
              <a:spLocks noChangeShapeType="1"/>
            </p:cNvSpPr>
            <p:nvPr/>
          </p:nvSpPr>
          <p:spPr bwMode="auto">
            <a:xfrm flipV="1">
              <a:off x="3669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" name="Line 1611"/>
            <p:cNvSpPr>
              <a:spLocks noChangeShapeType="1"/>
            </p:cNvSpPr>
            <p:nvPr/>
          </p:nvSpPr>
          <p:spPr bwMode="auto">
            <a:xfrm>
              <a:off x="3674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2" name="Line 1612"/>
            <p:cNvSpPr>
              <a:spLocks noChangeShapeType="1"/>
            </p:cNvSpPr>
            <p:nvPr/>
          </p:nvSpPr>
          <p:spPr bwMode="auto">
            <a:xfrm flipV="1">
              <a:off x="3679" y="2450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3" name="Line 1613"/>
            <p:cNvSpPr>
              <a:spLocks noChangeShapeType="1"/>
            </p:cNvSpPr>
            <p:nvPr/>
          </p:nvSpPr>
          <p:spPr bwMode="auto">
            <a:xfrm>
              <a:off x="3683" y="2450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4" name="Line 1614"/>
            <p:cNvSpPr>
              <a:spLocks noChangeShapeType="1"/>
            </p:cNvSpPr>
            <p:nvPr/>
          </p:nvSpPr>
          <p:spPr bwMode="auto">
            <a:xfrm flipV="1">
              <a:off x="3688" y="2448"/>
              <a:ext cx="2" cy="9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5" name="Line 1615"/>
            <p:cNvSpPr>
              <a:spLocks noChangeShapeType="1"/>
            </p:cNvSpPr>
            <p:nvPr/>
          </p:nvSpPr>
          <p:spPr bwMode="auto">
            <a:xfrm>
              <a:off x="3690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6" name="Line 1616"/>
            <p:cNvSpPr>
              <a:spLocks noChangeShapeType="1"/>
            </p:cNvSpPr>
            <p:nvPr/>
          </p:nvSpPr>
          <p:spPr bwMode="auto">
            <a:xfrm>
              <a:off x="3695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7" name="Line 1617"/>
            <p:cNvSpPr>
              <a:spLocks noChangeShapeType="1"/>
            </p:cNvSpPr>
            <p:nvPr/>
          </p:nvSpPr>
          <p:spPr bwMode="auto">
            <a:xfrm flipV="1">
              <a:off x="3700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" name="Line 1618"/>
            <p:cNvSpPr>
              <a:spLocks noChangeShapeType="1"/>
            </p:cNvSpPr>
            <p:nvPr/>
          </p:nvSpPr>
          <p:spPr bwMode="auto">
            <a:xfrm>
              <a:off x="3705" y="2452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" name="Line 1619"/>
            <p:cNvSpPr>
              <a:spLocks noChangeShapeType="1"/>
            </p:cNvSpPr>
            <p:nvPr/>
          </p:nvSpPr>
          <p:spPr bwMode="auto">
            <a:xfrm>
              <a:off x="3709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0" name="Line 1620"/>
            <p:cNvSpPr>
              <a:spLocks noChangeShapeType="1"/>
            </p:cNvSpPr>
            <p:nvPr/>
          </p:nvSpPr>
          <p:spPr bwMode="auto">
            <a:xfrm flipV="1">
              <a:off x="3714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1" name="Line 1621"/>
            <p:cNvSpPr>
              <a:spLocks noChangeShapeType="1"/>
            </p:cNvSpPr>
            <p:nvPr/>
          </p:nvSpPr>
          <p:spPr bwMode="auto">
            <a:xfrm flipV="1">
              <a:off x="3719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2" name="Line 1622"/>
            <p:cNvSpPr>
              <a:spLocks noChangeShapeType="1"/>
            </p:cNvSpPr>
            <p:nvPr/>
          </p:nvSpPr>
          <p:spPr bwMode="auto">
            <a:xfrm>
              <a:off x="3724" y="2448"/>
              <a:ext cx="4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3" name="Line 1623"/>
            <p:cNvSpPr>
              <a:spLocks noChangeShapeType="1"/>
            </p:cNvSpPr>
            <p:nvPr/>
          </p:nvSpPr>
          <p:spPr bwMode="auto">
            <a:xfrm>
              <a:off x="3728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4" name="Line 1624"/>
            <p:cNvSpPr>
              <a:spLocks noChangeShapeType="1"/>
            </p:cNvSpPr>
            <p:nvPr/>
          </p:nvSpPr>
          <p:spPr bwMode="auto">
            <a:xfrm>
              <a:off x="3733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" name="Line 1625"/>
            <p:cNvSpPr>
              <a:spLocks noChangeShapeType="1"/>
            </p:cNvSpPr>
            <p:nvPr/>
          </p:nvSpPr>
          <p:spPr bwMode="auto">
            <a:xfrm flipV="1">
              <a:off x="3738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" name="Line 1626"/>
            <p:cNvSpPr>
              <a:spLocks noChangeShapeType="1"/>
            </p:cNvSpPr>
            <p:nvPr/>
          </p:nvSpPr>
          <p:spPr bwMode="auto">
            <a:xfrm flipV="1">
              <a:off x="3742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7" name="Line 1627"/>
            <p:cNvSpPr>
              <a:spLocks noChangeShapeType="1"/>
            </p:cNvSpPr>
            <p:nvPr/>
          </p:nvSpPr>
          <p:spPr bwMode="auto">
            <a:xfrm>
              <a:off x="3747" y="2450"/>
              <a:ext cx="2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8" name="Line 1628"/>
            <p:cNvSpPr>
              <a:spLocks noChangeShapeType="1"/>
            </p:cNvSpPr>
            <p:nvPr/>
          </p:nvSpPr>
          <p:spPr bwMode="auto">
            <a:xfrm>
              <a:off x="3749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9" name="Line 1629"/>
            <p:cNvSpPr>
              <a:spLocks noChangeShapeType="1"/>
            </p:cNvSpPr>
            <p:nvPr/>
          </p:nvSpPr>
          <p:spPr bwMode="auto">
            <a:xfrm>
              <a:off x="3754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" name="Line 1630"/>
            <p:cNvSpPr>
              <a:spLocks noChangeShapeType="1"/>
            </p:cNvSpPr>
            <p:nvPr/>
          </p:nvSpPr>
          <p:spPr bwMode="auto">
            <a:xfrm>
              <a:off x="3759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" name="Line 1631"/>
            <p:cNvSpPr>
              <a:spLocks noChangeShapeType="1"/>
            </p:cNvSpPr>
            <p:nvPr/>
          </p:nvSpPr>
          <p:spPr bwMode="auto">
            <a:xfrm>
              <a:off x="3764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2" name="Line 1632"/>
            <p:cNvSpPr>
              <a:spLocks noChangeShapeType="1"/>
            </p:cNvSpPr>
            <p:nvPr/>
          </p:nvSpPr>
          <p:spPr bwMode="auto">
            <a:xfrm flipV="1">
              <a:off x="3768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3" name="Line 1633"/>
            <p:cNvSpPr>
              <a:spLocks noChangeShapeType="1"/>
            </p:cNvSpPr>
            <p:nvPr/>
          </p:nvSpPr>
          <p:spPr bwMode="auto">
            <a:xfrm flipV="1">
              <a:off x="3773" y="2445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4" name="Line 1634"/>
            <p:cNvSpPr>
              <a:spLocks noChangeShapeType="1"/>
            </p:cNvSpPr>
            <p:nvPr/>
          </p:nvSpPr>
          <p:spPr bwMode="auto">
            <a:xfrm>
              <a:off x="3778" y="2445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5" name="Line 1635"/>
            <p:cNvSpPr>
              <a:spLocks noChangeShapeType="1"/>
            </p:cNvSpPr>
            <p:nvPr/>
          </p:nvSpPr>
          <p:spPr bwMode="auto">
            <a:xfrm flipV="1">
              <a:off x="3783" y="2448"/>
              <a:ext cx="4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6" name="Line 1636"/>
            <p:cNvSpPr>
              <a:spLocks noChangeShapeType="1"/>
            </p:cNvSpPr>
            <p:nvPr/>
          </p:nvSpPr>
          <p:spPr bwMode="auto">
            <a:xfrm>
              <a:off x="3787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7" name="Line 1637"/>
            <p:cNvSpPr>
              <a:spLocks noChangeShapeType="1"/>
            </p:cNvSpPr>
            <p:nvPr/>
          </p:nvSpPr>
          <p:spPr bwMode="auto">
            <a:xfrm>
              <a:off x="3792" y="2450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8" name="Line 1638"/>
            <p:cNvSpPr>
              <a:spLocks noChangeShapeType="1"/>
            </p:cNvSpPr>
            <p:nvPr/>
          </p:nvSpPr>
          <p:spPr bwMode="auto">
            <a:xfrm>
              <a:off x="3797" y="2450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9" name="Line 1639"/>
            <p:cNvSpPr>
              <a:spLocks noChangeShapeType="1"/>
            </p:cNvSpPr>
            <p:nvPr/>
          </p:nvSpPr>
          <p:spPr bwMode="auto">
            <a:xfrm flipV="1">
              <a:off x="3801" y="2448"/>
              <a:ext cx="3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" name="Line 1640"/>
            <p:cNvSpPr>
              <a:spLocks noChangeShapeType="1"/>
            </p:cNvSpPr>
            <p:nvPr/>
          </p:nvSpPr>
          <p:spPr bwMode="auto">
            <a:xfrm>
              <a:off x="3804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1" name="Line 1641"/>
            <p:cNvSpPr>
              <a:spLocks noChangeShapeType="1"/>
            </p:cNvSpPr>
            <p:nvPr/>
          </p:nvSpPr>
          <p:spPr bwMode="auto">
            <a:xfrm flipV="1">
              <a:off x="3809" y="2367"/>
              <a:ext cx="4" cy="8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2" name="Line 1642"/>
            <p:cNvSpPr>
              <a:spLocks noChangeShapeType="1"/>
            </p:cNvSpPr>
            <p:nvPr/>
          </p:nvSpPr>
          <p:spPr bwMode="auto">
            <a:xfrm flipV="1">
              <a:off x="3813" y="2325"/>
              <a:ext cx="5" cy="4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3" name="Line 1643"/>
            <p:cNvSpPr>
              <a:spLocks noChangeShapeType="1"/>
            </p:cNvSpPr>
            <p:nvPr/>
          </p:nvSpPr>
          <p:spPr bwMode="auto">
            <a:xfrm flipV="1">
              <a:off x="3818" y="2318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4" name="Line 1644"/>
            <p:cNvSpPr>
              <a:spLocks noChangeShapeType="1"/>
            </p:cNvSpPr>
            <p:nvPr/>
          </p:nvSpPr>
          <p:spPr bwMode="auto">
            <a:xfrm flipV="1">
              <a:off x="3823" y="2311"/>
              <a:ext cx="4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5" name="Line 1645"/>
            <p:cNvSpPr>
              <a:spLocks noChangeShapeType="1"/>
            </p:cNvSpPr>
            <p:nvPr/>
          </p:nvSpPr>
          <p:spPr bwMode="auto">
            <a:xfrm>
              <a:off x="3827" y="2311"/>
              <a:ext cx="5" cy="3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6" name="Line 1646"/>
            <p:cNvSpPr>
              <a:spLocks noChangeShapeType="1"/>
            </p:cNvSpPr>
            <p:nvPr/>
          </p:nvSpPr>
          <p:spPr bwMode="auto">
            <a:xfrm flipV="1">
              <a:off x="3832" y="2337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7" name="Line 1647"/>
            <p:cNvSpPr>
              <a:spLocks noChangeShapeType="1"/>
            </p:cNvSpPr>
            <p:nvPr/>
          </p:nvSpPr>
          <p:spPr bwMode="auto">
            <a:xfrm flipV="1">
              <a:off x="3837" y="2332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8" name="Line 1648"/>
            <p:cNvSpPr>
              <a:spLocks noChangeShapeType="1"/>
            </p:cNvSpPr>
            <p:nvPr/>
          </p:nvSpPr>
          <p:spPr bwMode="auto">
            <a:xfrm flipV="1">
              <a:off x="3842" y="2327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9" name="Line 1649"/>
            <p:cNvSpPr>
              <a:spLocks noChangeShapeType="1"/>
            </p:cNvSpPr>
            <p:nvPr/>
          </p:nvSpPr>
          <p:spPr bwMode="auto">
            <a:xfrm>
              <a:off x="3846" y="2327"/>
              <a:ext cx="5" cy="12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0" name="Line 1650"/>
            <p:cNvSpPr>
              <a:spLocks noChangeShapeType="1"/>
            </p:cNvSpPr>
            <p:nvPr/>
          </p:nvSpPr>
          <p:spPr bwMode="auto">
            <a:xfrm>
              <a:off x="3851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1" name="Line 1651"/>
            <p:cNvSpPr>
              <a:spLocks noChangeShapeType="1"/>
            </p:cNvSpPr>
            <p:nvPr/>
          </p:nvSpPr>
          <p:spPr bwMode="auto">
            <a:xfrm flipV="1">
              <a:off x="3856" y="2448"/>
              <a:ext cx="2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2" name="Line 1652"/>
            <p:cNvSpPr>
              <a:spLocks noChangeShapeType="1"/>
            </p:cNvSpPr>
            <p:nvPr/>
          </p:nvSpPr>
          <p:spPr bwMode="auto">
            <a:xfrm>
              <a:off x="3858" y="2448"/>
              <a:ext cx="5" cy="9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3" name="Line 1653"/>
            <p:cNvSpPr>
              <a:spLocks noChangeShapeType="1"/>
            </p:cNvSpPr>
            <p:nvPr/>
          </p:nvSpPr>
          <p:spPr bwMode="auto">
            <a:xfrm flipV="1">
              <a:off x="3863" y="2450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4" name="Line 1654"/>
            <p:cNvSpPr>
              <a:spLocks noChangeShapeType="1"/>
            </p:cNvSpPr>
            <p:nvPr/>
          </p:nvSpPr>
          <p:spPr bwMode="auto">
            <a:xfrm>
              <a:off x="3868" y="2450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5" name="Line 1655"/>
            <p:cNvSpPr>
              <a:spLocks noChangeShapeType="1"/>
            </p:cNvSpPr>
            <p:nvPr/>
          </p:nvSpPr>
          <p:spPr bwMode="auto">
            <a:xfrm flipV="1">
              <a:off x="3872" y="2448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6" name="Line 1656"/>
            <p:cNvSpPr>
              <a:spLocks noChangeShapeType="1"/>
            </p:cNvSpPr>
            <p:nvPr/>
          </p:nvSpPr>
          <p:spPr bwMode="auto">
            <a:xfrm>
              <a:off x="3877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7" name="Line 1657"/>
            <p:cNvSpPr>
              <a:spLocks noChangeShapeType="1"/>
            </p:cNvSpPr>
            <p:nvPr/>
          </p:nvSpPr>
          <p:spPr bwMode="auto">
            <a:xfrm>
              <a:off x="3882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8" name="Line 1658"/>
            <p:cNvSpPr>
              <a:spLocks noChangeShapeType="1"/>
            </p:cNvSpPr>
            <p:nvPr/>
          </p:nvSpPr>
          <p:spPr bwMode="auto">
            <a:xfrm>
              <a:off x="3887" y="2452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9" name="Line 1659"/>
            <p:cNvSpPr>
              <a:spLocks noChangeShapeType="1"/>
            </p:cNvSpPr>
            <p:nvPr/>
          </p:nvSpPr>
          <p:spPr bwMode="auto">
            <a:xfrm>
              <a:off x="3891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0" name="Line 1660"/>
            <p:cNvSpPr>
              <a:spLocks noChangeShapeType="1"/>
            </p:cNvSpPr>
            <p:nvPr/>
          </p:nvSpPr>
          <p:spPr bwMode="auto">
            <a:xfrm>
              <a:off x="3896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1" name="Line 1661"/>
            <p:cNvSpPr>
              <a:spLocks noChangeShapeType="1"/>
            </p:cNvSpPr>
            <p:nvPr/>
          </p:nvSpPr>
          <p:spPr bwMode="auto">
            <a:xfrm>
              <a:off x="3901" y="2452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2" name="Line 1662"/>
            <p:cNvSpPr>
              <a:spLocks noChangeShapeType="1"/>
            </p:cNvSpPr>
            <p:nvPr/>
          </p:nvSpPr>
          <p:spPr bwMode="auto">
            <a:xfrm flipV="1">
              <a:off x="3905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3" name="Line 1663"/>
            <p:cNvSpPr>
              <a:spLocks noChangeShapeType="1"/>
            </p:cNvSpPr>
            <p:nvPr/>
          </p:nvSpPr>
          <p:spPr bwMode="auto">
            <a:xfrm>
              <a:off x="3910" y="2448"/>
              <a:ext cx="3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4" name="Line 1664"/>
            <p:cNvSpPr>
              <a:spLocks noChangeShapeType="1"/>
            </p:cNvSpPr>
            <p:nvPr/>
          </p:nvSpPr>
          <p:spPr bwMode="auto">
            <a:xfrm>
              <a:off x="3913" y="2455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5" name="Line 1665"/>
            <p:cNvSpPr>
              <a:spLocks noChangeShapeType="1"/>
            </p:cNvSpPr>
            <p:nvPr/>
          </p:nvSpPr>
          <p:spPr bwMode="auto">
            <a:xfrm flipV="1">
              <a:off x="3917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6" name="Line 1666"/>
            <p:cNvSpPr>
              <a:spLocks noChangeShapeType="1"/>
            </p:cNvSpPr>
            <p:nvPr/>
          </p:nvSpPr>
          <p:spPr bwMode="auto">
            <a:xfrm>
              <a:off x="3922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7" name="Line 1667"/>
            <p:cNvSpPr>
              <a:spLocks noChangeShapeType="1"/>
            </p:cNvSpPr>
            <p:nvPr/>
          </p:nvSpPr>
          <p:spPr bwMode="auto">
            <a:xfrm>
              <a:off x="3927" y="2452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8" name="Line 1668"/>
            <p:cNvSpPr>
              <a:spLocks noChangeShapeType="1"/>
            </p:cNvSpPr>
            <p:nvPr/>
          </p:nvSpPr>
          <p:spPr bwMode="auto">
            <a:xfrm>
              <a:off x="3931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9" name="Line 1669"/>
            <p:cNvSpPr>
              <a:spLocks noChangeShapeType="1"/>
            </p:cNvSpPr>
            <p:nvPr/>
          </p:nvSpPr>
          <p:spPr bwMode="auto">
            <a:xfrm>
              <a:off x="3936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0" name="Line 1670"/>
            <p:cNvSpPr>
              <a:spLocks noChangeShapeType="1"/>
            </p:cNvSpPr>
            <p:nvPr/>
          </p:nvSpPr>
          <p:spPr bwMode="auto">
            <a:xfrm flipV="1">
              <a:off x="3941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1" name="Line 1671"/>
            <p:cNvSpPr>
              <a:spLocks noChangeShapeType="1"/>
            </p:cNvSpPr>
            <p:nvPr/>
          </p:nvSpPr>
          <p:spPr bwMode="auto">
            <a:xfrm>
              <a:off x="3946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2" name="Line 1672"/>
            <p:cNvSpPr>
              <a:spLocks noChangeShapeType="1"/>
            </p:cNvSpPr>
            <p:nvPr/>
          </p:nvSpPr>
          <p:spPr bwMode="auto">
            <a:xfrm flipV="1">
              <a:off x="3950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3" name="Line 1673"/>
            <p:cNvSpPr>
              <a:spLocks noChangeShapeType="1"/>
            </p:cNvSpPr>
            <p:nvPr/>
          </p:nvSpPr>
          <p:spPr bwMode="auto">
            <a:xfrm>
              <a:off x="3955" y="2450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4" name="Line 1674"/>
            <p:cNvSpPr>
              <a:spLocks noChangeShapeType="1"/>
            </p:cNvSpPr>
            <p:nvPr/>
          </p:nvSpPr>
          <p:spPr bwMode="auto">
            <a:xfrm flipV="1">
              <a:off x="3960" y="2452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5" name="Line 1675"/>
            <p:cNvSpPr>
              <a:spLocks noChangeShapeType="1"/>
            </p:cNvSpPr>
            <p:nvPr/>
          </p:nvSpPr>
          <p:spPr bwMode="auto">
            <a:xfrm>
              <a:off x="3964" y="2452"/>
              <a:ext cx="3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6" name="Line 1676"/>
            <p:cNvSpPr>
              <a:spLocks noChangeShapeType="1"/>
            </p:cNvSpPr>
            <p:nvPr/>
          </p:nvSpPr>
          <p:spPr bwMode="auto">
            <a:xfrm flipV="1">
              <a:off x="3967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7" name="Line 1677"/>
            <p:cNvSpPr>
              <a:spLocks noChangeShapeType="1"/>
            </p:cNvSpPr>
            <p:nvPr/>
          </p:nvSpPr>
          <p:spPr bwMode="auto">
            <a:xfrm>
              <a:off x="3972" y="2450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8" name="Line 1678"/>
            <p:cNvSpPr>
              <a:spLocks noChangeShapeType="1"/>
            </p:cNvSpPr>
            <p:nvPr/>
          </p:nvSpPr>
          <p:spPr bwMode="auto">
            <a:xfrm flipV="1">
              <a:off x="3976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9" name="Line 1679"/>
            <p:cNvSpPr>
              <a:spLocks noChangeShapeType="1"/>
            </p:cNvSpPr>
            <p:nvPr/>
          </p:nvSpPr>
          <p:spPr bwMode="auto">
            <a:xfrm>
              <a:off x="3981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0" name="Line 1680"/>
            <p:cNvSpPr>
              <a:spLocks noChangeShapeType="1"/>
            </p:cNvSpPr>
            <p:nvPr/>
          </p:nvSpPr>
          <p:spPr bwMode="auto">
            <a:xfrm flipV="1">
              <a:off x="3986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1" name="Line 1681"/>
            <p:cNvSpPr>
              <a:spLocks noChangeShapeType="1"/>
            </p:cNvSpPr>
            <p:nvPr/>
          </p:nvSpPr>
          <p:spPr bwMode="auto">
            <a:xfrm>
              <a:off x="3990" y="2450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2" name="Line 1682"/>
            <p:cNvSpPr>
              <a:spLocks noChangeShapeType="1"/>
            </p:cNvSpPr>
            <p:nvPr/>
          </p:nvSpPr>
          <p:spPr bwMode="auto">
            <a:xfrm flipV="1">
              <a:off x="3995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3" name="Line 1683"/>
            <p:cNvSpPr>
              <a:spLocks noChangeShapeType="1"/>
            </p:cNvSpPr>
            <p:nvPr/>
          </p:nvSpPr>
          <p:spPr bwMode="auto">
            <a:xfrm>
              <a:off x="4000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4" name="Line 1684"/>
            <p:cNvSpPr>
              <a:spLocks noChangeShapeType="1"/>
            </p:cNvSpPr>
            <p:nvPr/>
          </p:nvSpPr>
          <p:spPr bwMode="auto">
            <a:xfrm flipV="1">
              <a:off x="4005" y="2448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5" name="Line 1685"/>
            <p:cNvSpPr>
              <a:spLocks noChangeShapeType="1"/>
            </p:cNvSpPr>
            <p:nvPr/>
          </p:nvSpPr>
          <p:spPr bwMode="auto">
            <a:xfrm>
              <a:off x="4009" y="2448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6" name="Line 1686"/>
            <p:cNvSpPr>
              <a:spLocks noChangeShapeType="1"/>
            </p:cNvSpPr>
            <p:nvPr/>
          </p:nvSpPr>
          <p:spPr bwMode="auto">
            <a:xfrm flipV="1">
              <a:off x="4014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7" name="Line 1687"/>
            <p:cNvSpPr>
              <a:spLocks noChangeShapeType="1"/>
            </p:cNvSpPr>
            <p:nvPr/>
          </p:nvSpPr>
          <p:spPr bwMode="auto">
            <a:xfrm flipV="1">
              <a:off x="4019" y="2448"/>
              <a:ext cx="2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8" name="Line 1688"/>
            <p:cNvSpPr>
              <a:spLocks noChangeShapeType="1"/>
            </p:cNvSpPr>
            <p:nvPr/>
          </p:nvSpPr>
          <p:spPr bwMode="auto">
            <a:xfrm>
              <a:off x="4021" y="2448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9" name="Line 1689"/>
            <p:cNvSpPr>
              <a:spLocks noChangeShapeType="1"/>
            </p:cNvSpPr>
            <p:nvPr/>
          </p:nvSpPr>
          <p:spPr bwMode="auto">
            <a:xfrm>
              <a:off x="4026" y="2448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0" name="Line 1690"/>
            <p:cNvSpPr>
              <a:spLocks noChangeShapeType="1"/>
            </p:cNvSpPr>
            <p:nvPr/>
          </p:nvSpPr>
          <p:spPr bwMode="auto">
            <a:xfrm flipV="1">
              <a:off x="4031" y="2450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1" name="Line 1691"/>
            <p:cNvSpPr>
              <a:spLocks noChangeShapeType="1"/>
            </p:cNvSpPr>
            <p:nvPr/>
          </p:nvSpPr>
          <p:spPr bwMode="auto">
            <a:xfrm flipV="1">
              <a:off x="4035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2" name="Line 1692"/>
            <p:cNvSpPr>
              <a:spLocks noChangeShapeType="1"/>
            </p:cNvSpPr>
            <p:nvPr/>
          </p:nvSpPr>
          <p:spPr bwMode="auto">
            <a:xfrm>
              <a:off x="4040" y="2448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3" name="Line 1693"/>
            <p:cNvSpPr>
              <a:spLocks noChangeShapeType="1"/>
            </p:cNvSpPr>
            <p:nvPr/>
          </p:nvSpPr>
          <p:spPr bwMode="auto">
            <a:xfrm>
              <a:off x="4045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4" name="Line 1694"/>
            <p:cNvSpPr>
              <a:spLocks noChangeShapeType="1"/>
            </p:cNvSpPr>
            <p:nvPr/>
          </p:nvSpPr>
          <p:spPr bwMode="auto">
            <a:xfrm>
              <a:off x="4050" y="2455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5" name="Line 1695"/>
            <p:cNvSpPr>
              <a:spLocks noChangeShapeType="1"/>
            </p:cNvSpPr>
            <p:nvPr/>
          </p:nvSpPr>
          <p:spPr bwMode="auto">
            <a:xfrm flipV="1">
              <a:off x="4054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6" name="Line 1696"/>
            <p:cNvSpPr>
              <a:spLocks noChangeShapeType="1"/>
            </p:cNvSpPr>
            <p:nvPr/>
          </p:nvSpPr>
          <p:spPr bwMode="auto">
            <a:xfrm flipV="1">
              <a:off x="4059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7" name="Line 1697"/>
            <p:cNvSpPr>
              <a:spLocks noChangeShapeType="1"/>
            </p:cNvSpPr>
            <p:nvPr/>
          </p:nvSpPr>
          <p:spPr bwMode="auto">
            <a:xfrm>
              <a:off x="4064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8" name="Line 1698"/>
            <p:cNvSpPr>
              <a:spLocks noChangeShapeType="1"/>
            </p:cNvSpPr>
            <p:nvPr/>
          </p:nvSpPr>
          <p:spPr bwMode="auto">
            <a:xfrm>
              <a:off x="4068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" name="Line 1699"/>
            <p:cNvSpPr>
              <a:spLocks noChangeShapeType="1"/>
            </p:cNvSpPr>
            <p:nvPr/>
          </p:nvSpPr>
          <p:spPr bwMode="auto">
            <a:xfrm>
              <a:off x="4073" y="2452"/>
              <a:ext cx="3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0" name="Line 1700"/>
            <p:cNvSpPr>
              <a:spLocks noChangeShapeType="1"/>
            </p:cNvSpPr>
            <p:nvPr/>
          </p:nvSpPr>
          <p:spPr bwMode="auto">
            <a:xfrm flipV="1">
              <a:off x="4076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" name="Line 1701"/>
            <p:cNvSpPr>
              <a:spLocks noChangeShapeType="1"/>
            </p:cNvSpPr>
            <p:nvPr/>
          </p:nvSpPr>
          <p:spPr bwMode="auto">
            <a:xfrm flipV="1">
              <a:off x="4080" y="2358"/>
              <a:ext cx="5" cy="9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" name="Line 1702"/>
            <p:cNvSpPr>
              <a:spLocks noChangeShapeType="1"/>
            </p:cNvSpPr>
            <p:nvPr/>
          </p:nvSpPr>
          <p:spPr bwMode="auto">
            <a:xfrm flipV="1">
              <a:off x="4085" y="2325"/>
              <a:ext cx="5" cy="3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" name="Line 1703"/>
            <p:cNvSpPr>
              <a:spLocks noChangeShapeType="1"/>
            </p:cNvSpPr>
            <p:nvPr/>
          </p:nvSpPr>
          <p:spPr bwMode="auto">
            <a:xfrm flipV="1">
              <a:off x="4090" y="232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4" name="Line 1704"/>
            <p:cNvSpPr>
              <a:spLocks noChangeShapeType="1"/>
            </p:cNvSpPr>
            <p:nvPr/>
          </p:nvSpPr>
          <p:spPr bwMode="auto">
            <a:xfrm>
              <a:off x="4094" y="2322"/>
              <a:ext cx="5" cy="118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5" name="Line 1705"/>
            <p:cNvSpPr>
              <a:spLocks noChangeShapeType="1"/>
            </p:cNvSpPr>
            <p:nvPr/>
          </p:nvSpPr>
          <p:spPr bwMode="auto">
            <a:xfrm>
              <a:off x="4099" y="2440"/>
              <a:ext cx="5" cy="1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6" name="Line 1706"/>
            <p:cNvSpPr>
              <a:spLocks noChangeShapeType="1"/>
            </p:cNvSpPr>
            <p:nvPr/>
          </p:nvSpPr>
          <p:spPr bwMode="auto">
            <a:xfrm flipV="1">
              <a:off x="4104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7" name="Line 1707"/>
            <p:cNvSpPr>
              <a:spLocks noChangeShapeType="1"/>
            </p:cNvSpPr>
            <p:nvPr/>
          </p:nvSpPr>
          <p:spPr bwMode="auto">
            <a:xfrm>
              <a:off x="4109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8" name="Line 1708"/>
            <p:cNvSpPr>
              <a:spLocks noChangeShapeType="1"/>
            </p:cNvSpPr>
            <p:nvPr/>
          </p:nvSpPr>
          <p:spPr bwMode="auto">
            <a:xfrm>
              <a:off x="4113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9" name="Line 1709"/>
            <p:cNvSpPr>
              <a:spLocks noChangeShapeType="1"/>
            </p:cNvSpPr>
            <p:nvPr/>
          </p:nvSpPr>
          <p:spPr bwMode="auto">
            <a:xfrm flipV="1">
              <a:off x="4118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0" name="Line 1710"/>
            <p:cNvSpPr>
              <a:spLocks noChangeShapeType="1"/>
            </p:cNvSpPr>
            <p:nvPr/>
          </p:nvSpPr>
          <p:spPr bwMode="auto">
            <a:xfrm>
              <a:off x="4123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" name="Line 1711"/>
            <p:cNvSpPr>
              <a:spLocks noChangeShapeType="1"/>
            </p:cNvSpPr>
            <p:nvPr/>
          </p:nvSpPr>
          <p:spPr bwMode="auto">
            <a:xfrm>
              <a:off x="4128" y="2452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" name="Line 1712"/>
            <p:cNvSpPr>
              <a:spLocks noChangeShapeType="1"/>
            </p:cNvSpPr>
            <p:nvPr/>
          </p:nvSpPr>
          <p:spPr bwMode="auto">
            <a:xfrm>
              <a:off x="4132" y="2452"/>
              <a:ext cx="3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3" name="Line 1713"/>
            <p:cNvSpPr>
              <a:spLocks noChangeShapeType="1"/>
            </p:cNvSpPr>
            <p:nvPr/>
          </p:nvSpPr>
          <p:spPr bwMode="auto">
            <a:xfrm>
              <a:off x="4135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4" name="Line 1714"/>
            <p:cNvSpPr>
              <a:spLocks noChangeShapeType="1"/>
            </p:cNvSpPr>
            <p:nvPr/>
          </p:nvSpPr>
          <p:spPr bwMode="auto">
            <a:xfrm>
              <a:off x="4139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5" name="Line 1715"/>
            <p:cNvSpPr>
              <a:spLocks noChangeShapeType="1"/>
            </p:cNvSpPr>
            <p:nvPr/>
          </p:nvSpPr>
          <p:spPr bwMode="auto">
            <a:xfrm flipV="1">
              <a:off x="4144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6" name="Line 1716"/>
            <p:cNvSpPr>
              <a:spLocks noChangeShapeType="1"/>
            </p:cNvSpPr>
            <p:nvPr/>
          </p:nvSpPr>
          <p:spPr bwMode="auto">
            <a:xfrm>
              <a:off x="4149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7" name="Line 1717"/>
            <p:cNvSpPr>
              <a:spLocks noChangeShapeType="1"/>
            </p:cNvSpPr>
            <p:nvPr/>
          </p:nvSpPr>
          <p:spPr bwMode="auto">
            <a:xfrm flipV="1">
              <a:off x="4154" y="2450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8" name="Line 1718"/>
            <p:cNvSpPr>
              <a:spLocks noChangeShapeType="1"/>
            </p:cNvSpPr>
            <p:nvPr/>
          </p:nvSpPr>
          <p:spPr bwMode="auto">
            <a:xfrm>
              <a:off x="4158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9" name="Line 1719"/>
            <p:cNvSpPr>
              <a:spLocks noChangeShapeType="1"/>
            </p:cNvSpPr>
            <p:nvPr/>
          </p:nvSpPr>
          <p:spPr bwMode="auto">
            <a:xfrm>
              <a:off x="4163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0" name="Line 1720"/>
            <p:cNvSpPr>
              <a:spLocks noChangeShapeType="1"/>
            </p:cNvSpPr>
            <p:nvPr/>
          </p:nvSpPr>
          <p:spPr bwMode="auto">
            <a:xfrm flipV="1">
              <a:off x="4168" y="2448"/>
              <a:ext cx="4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1" name="Line 1721"/>
            <p:cNvSpPr>
              <a:spLocks noChangeShapeType="1"/>
            </p:cNvSpPr>
            <p:nvPr/>
          </p:nvSpPr>
          <p:spPr bwMode="auto">
            <a:xfrm>
              <a:off x="4172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2" name="Line 1722"/>
            <p:cNvSpPr>
              <a:spLocks noChangeShapeType="1"/>
            </p:cNvSpPr>
            <p:nvPr/>
          </p:nvSpPr>
          <p:spPr bwMode="auto">
            <a:xfrm flipV="1">
              <a:off x="4177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3" name="Line 1723"/>
            <p:cNvSpPr>
              <a:spLocks noChangeShapeType="1"/>
            </p:cNvSpPr>
            <p:nvPr/>
          </p:nvSpPr>
          <p:spPr bwMode="auto">
            <a:xfrm>
              <a:off x="4182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4" name="Line 1724"/>
            <p:cNvSpPr>
              <a:spLocks noChangeShapeType="1"/>
            </p:cNvSpPr>
            <p:nvPr/>
          </p:nvSpPr>
          <p:spPr bwMode="auto">
            <a:xfrm>
              <a:off x="4187" y="2455"/>
              <a:ext cx="2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5" name="Line 1725"/>
            <p:cNvSpPr>
              <a:spLocks noChangeShapeType="1"/>
            </p:cNvSpPr>
            <p:nvPr/>
          </p:nvSpPr>
          <p:spPr bwMode="auto">
            <a:xfrm>
              <a:off x="4189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6" name="Line 1726"/>
            <p:cNvSpPr>
              <a:spLocks noChangeShapeType="1"/>
            </p:cNvSpPr>
            <p:nvPr/>
          </p:nvSpPr>
          <p:spPr bwMode="auto">
            <a:xfrm flipV="1">
              <a:off x="4194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7" name="Line 1727"/>
            <p:cNvSpPr>
              <a:spLocks noChangeShapeType="1"/>
            </p:cNvSpPr>
            <p:nvPr/>
          </p:nvSpPr>
          <p:spPr bwMode="auto">
            <a:xfrm>
              <a:off x="4198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8" name="Line 1728"/>
            <p:cNvSpPr>
              <a:spLocks noChangeShapeType="1"/>
            </p:cNvSpPr>
            <p:nvPr/>
          </p:nvSpPr>
          <p:spPr bwMode="auto">
            <a:xfrm flipV="1">
              <a:off x="4203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9" name="Line 1729"/>
            <p:cNvSpPr>
              <a:spLocks noChangeShapeType="1"/>
            </p:cNvSpPr>
            <p:nvPr/>
          </p:nvSpPr>
          <p:spPr bwMode="auto">
            <a:xfrm>
              <a:off x="4208" y="2450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0" name="Line 1730"/>
            <p:cNvSpPr>
              <a:spLocks noChangeShapeType="1"/>
            </p:cNvSpPr>
            <p:nvPr/>
          </p:nvSpPr>
          <p:spPr bwMode="auto">
            <a:xfrm>
              <a:off x="4213" y="2450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1" name="Line 1731"/>
            <p:cNvSpPr>
              <a:spLocks noChangeShapeType="1"/>
            </p:cNvSpPr>
            <p:nvPr/>
          </p:nvSpPr>
          <p:spPr bwMode="auto">
            <a:xfrm>
              <a:off x="4217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2" name="Line 1732"/>
            <p:cNvSpPr>
              <a:spLocks noChangeShapeType="1"/>
            </p:cNvSpPr>
            <p:nvPr/>
          </p:nvSpPr>
          <p:spPr bwMode="auto">
            <a:xfrm flipV="1">
              <a:off x="4222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3" name="Line 1733"/>
            <p:cNvSpPr>
              <a:spLocks noChangeShapeType="1"/>
            </p:cNvSpPr>
            <p:nvPr/>
          </p:nvSpPr>
          <p:spPr bwMode="auto">
            <a:xfrm>
              <a:off x="4227" y="2450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4" name="Line 1734"/>
            <p:cNvSpPr>
              <a:spLocks noChangeShapeType="1"/>
            </p:cNvSpPr>
            <p:nvPr/>
          </p:nvSpPr>
          <p:spPr bwMode="auto">
            <a:xfrm>
              <a:off x="4231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5" name="Line 1735"/>
            <p:cNvSpPr>
              <a:spLocks noChangeShapeType="1"/>
            </p:cNvSpPr>
            <p:nvPr/>
          </p:nvSpPr>
          <p:spPr bwMode="auto">
            <a:xfrm flipV="1">
              <a:off x="4236" y="2450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6" name="Line 1736"/>
            <p:cNvSpPr>
              <a:spLocks noChangeShapeType="1"/>
            </p:cNvSpPr>
            <p:nvPr/>
          </p:nvSpPr>
          <p:spPr bwMode="auto">
            <a:xfrm>
              <a:off x="4241" y="2450"/>
              <a:ext cx="2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7" name="Line 1737"/>
            <p:cNvSpPr>
              <a:spLocks noChangeShapeType="1"/>
            </p:cNvSpPr>
            <p:nvPr/>
          </p:nvSpPr>
          <p:spPr bwMode="auto">
            <a:xfrm flipV="1">
              <a:off x="4243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8" name="Line 1738"/>
            <p:cNvSpPr>
              <a:spLocks noChangeShapeType="1"/>
            </p:cNvSpPr>
            <p:nvPr/>
          </p:nvSpPr>
          <p:spPr bwMode="auto">
            <a:xfrm>
              <a:off x="4248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9" name="Line 1739"/>
            <p:cNvSpPr>
              <a:spLocks noChangeShapeType="1"/>
            </p:cNvSpPr>
            <p:nvPr/>
          </p:nvSpPr>
          <p:spPr bwMode="auto">
            <a:xfrm>
              <a:off x="4253" y="2452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0" name="Line 1740"/>
            <p:cNvSpPr>
              <a:spLocks noChangeShapeType="1"/>
            </p:cNvSpPr>
            <p:nvPr/>
          </p:nvSpPr>
          <p:spPr bwMode="auto">
            <a:xfrm flipV="1">
              <a:off x="4257" y="2448"/>
              <a:ext cx="5" cy="9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1" name="Line 1741"/>
            <p:cNvSpPr>
              <a:spLocks noChangeShapeType="1"/>
            </p:cNvSpPr>
            <p:nvPr/>
          </p:nvSpPr>
          <p:spPr bwMode="auto">
            <a:xfrm>
              <a:off x="4262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" name="Line 1742"/>
            <p:cNvSpPr>
              <a:spLocks noChangeShapeType="1"/>
            </p:cNvSpPr>
            <p:nvPr/>
          </p:nvSpPr>
          <p:spPr bwMode="auto">
            <a:xfrm>
              <a:off x="4267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" name="Line 1743"/>
            <p:cNvSpPr>
              <a:spLocks noChangeShapeType="1"/>
            </p:cNvSpPr>
            <p:nvPr/>
          </p:nvSpPr>
          <p:spPr bwMode="auto">
            <a:xfrm>
              <a:off x="4272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4" name="Line 1744"/>
            <p:cNvSpPr>
              <a:spLocks noChangeShapeType="1"/>
            </p:cNvSpPr>
            <p:nvPr/>
          </p:nvSpPr>
          <p:spPr bwMode="auto">
            <a:xfrm>
              <a:off x="4276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5" name="Line 1745"/>
            <p:cNvSpPr>
              <a:spLocks noChangeShapeType="1"/>
            </p:cNvSpPr>
            <p:nvPr/>
          </p:nvSpPr>
          <p:spPr bwMode="auto">
            <a:xfrm flipV="1">
              <a:off x="4281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6" name="Line 1746"/>
            <p:cNvSpPr>
              <a:spLocks noChangeShapeType="1"/>
            </p:cNvSpPr>
            <p:nvPr/>
          </p:nvSpPr>
          <p:spPr bwMode="auto">
            <a:xfrm>
              <a:off x="4286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" name="Line 1747"/>
            <p:cNvSpPr>
              <a:spLocks noChangeShapeType="1"/>
            </p:cNvSpPr>
            <p:nvPr/>
          </p:nvSpPr>
          <p:spPr bwMode="auto">
            <a:xfrm>
              <a:off x="4291" y="2452"/>
              <a:ext cx="4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8" name="Line 1748"/>
            <p:cNvSpPr>
              <a:spLocks noChangeShapeType="1"/>
            </p:cNvSpPr>
            <p:nvPr/>
          </p:nvSpPr>
          <p:spPr bwMode="auto">
            <a:xfrm flipV="1">
              <a:off x="4295" y="2448"/>
              <a:ext cx="3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9" name="Line 1749"/>
            <p:cNvSpPr>
              <a:spLocks noChangeShapeType="1"/>
            </p:cNvSpPr>
            <p:nvPr/>
          </p:nvSpPr>
          <p:spPr bwMode="auto">
            <a:xfrm>
              <a:off x="4298" y="2448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0" name="Line 1750"/>
            <p:cNvSpPr>
              <a:spLocks noChangeShapeType="1"/>
            </p:cNvSpPr>
            <p:nvPr/>
          </p:nvSpPr>
          <p:spPr bwMode="auto">
            <a:xfrm flipV="1">
              <a:off x="4302" y="2448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1" name="Line 1751"/>
            <p:cNvSpPr>
              <a:spLocks noChangeShapeType="1"/>
            </p:cNvSpPr>
            <p:nvPr/>
          </p:nvSpPr>
          <p:spPr bwMode="auto">
            <a:xfrm>
              <a:off x="4307" y="2448"/>
              <a:ext cx="5" cy="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2" name="Line 1752"/>
            <p:cNvSpPr>
              <a:spLocks noChangeShapeType="1"/>
            </p:cNvSpPr>
            <p:nvPr/>
          </p:nvSpPr>
          <p:spPr bwMode="auto">
            <a:xfrm flipV="1">
              <a:off x="4312" y="2450"/>
              <a:ext cx="5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3" name="Line 1753"/>
            <p:cNvSpPr>
              <a:spLocks noChangeShapeType="1"/>
            </p:cNvSpPr>
            <p:nvPr/>
          </p:nvSpPr>
          <p:spPr bwMode="auto">
            <a:xfrm>
              <a:off x="4317" y="2450"/>
              <a:ext cx="4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4" name="Line 1754"/>
            <p:cNvSpPr>
              <a:spLocks noChangeShapeType="1"/>
            </p:cNvSpPr>
            <p:nvPr/>
          </p:nvSpPr>
          <p:spPr bwMode="auto">
            <a:xfrm>
              <a:off x="4321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5" name="Line 1755"/>
            <p:cNvSpPr>
              <a:spLocks noChangeShapeType="1"/>
            </p:cNvSpPr>
            <p:nvPr/>
          </p:nvSpPr>
          <p:spPr bwMode="auto">
            <a:xfrm>
              <a:off x="4326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6" name="Line 1756"/>
            <p:cNvSpPr>
              <a:spLocks noChangeShapeType="1"/>
            </p:cNvSpPr>
            <p:nvPr/>
          </p:nvSpPr>
          <p:spPr bwMode="auto">
            <a:xfrm flipV="1">
              <a:off x="4331" y="2452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7" name="Line 1757"/>
            <p:cNvSpPr>
              <a:spLocks noChangeShapeType="1"/>
            </p:cNvSpPr>
            <p:nvPr/>
          </p:nvSpPr>
          <p:spPr bwMode="auto">
            <a:xfrm>
              <a:off x="4335" y="2452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8" name="Line 1758"/>
            <p:cNvSpPr>
              <a:spLocks noChangeShapeType="1"/>
            </p:cNvSpPr>
            <p:nvPr/>
          </p:nvSpPr>
          <p:spPr bwMode="auto">
            <a:xfrm>
              <a:off x="4340" y="2452"/>
              <a:ext cx="5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9" name="Line 1759"/>
            <p:cNvSpPr>
              <a:spLocks noChangeShapeType="1"/>
            </p:cNvSpPr>
            <p:nvPr/>
          </p:nvSpPr>
          <p:spPr bwMode="auto">
            <a:xfrm>
              <a:off x="4345" y="2455"/>
              <a:ext cx="5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0" name="Line 1760"/>
            <p:cNvSpPr>
              <a:spLocks noChangeShapeType="1"/>
            </p:cNvSpPr>
            <p:nvPr/>
          </p:nvSpPr>
          <p:spPr bwMode="auto">
            <a:xfrm>
              <a:off x="4350" y="2455"/>
              <a:ext cx="2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1" name="Line 1761"/>
            <p:cNvSpPr>
              <a:spLocks noChangeShapeType="1"/>
            </p:cNvSpPr>
            <p:nvPr/>
          </p:nvSpPr>
          <p:spPr bwMode="auto">
            <a:xfrm flipV="1">
              <a:off x="4352" y="2358"/>
              <a:ext cx="5" cy="9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2" name="Line 1762"/>
            <p:cNvSpPr>
              <a:spLocks noChangeShapeType="1"/>
            </p:cNvSpPr>
            <p:nvPr/>
          </p:nvSpPr>
          <p:spPr bwMode="auto">
            <a:xfrm flipV="1">
              <a:off x="4357" y="2341"/>
              <a:ext cx="4" cy="1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3" name="Line 1763"/>
            <p:cNvSpPr>
              <a:spLocks noChangeShapeType="1"/>
            </p:cNvSpPr>
            <p:nvPr/>
          </p:nvSpPr>
          <p:spPr bwMode="auto">
            <a:xfrm flipV="1">
              <a:off x="4361" y="2322"/>
              <a:ext cx="5" cy="19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4" name="Line 1764"/>
            <p:cNvSpPr>
              <a:spLocks noChangeShapeType="1"/>
            </p:cNvSpPr>
            <p:nvPr/>
          </p:nvSpPr>
          <p:spPr bwMode="auto">
            <a:xfrm flipV="1">
              <a:off x="4366" y="2315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5" name="Line 1765"/>
            <p:cNvSpPr>
              <a:spLocks noChangeShapeType="1"/>
            </p:cNvSpPr>
            <p:nvPr/>
          </p:nvSpPr>
          <p:spPr bwMode="auto">
            <a:xfrm>
              <a:off x="4371" y="2315"/>
              <a:ext cx="5" cy="7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6" name="Line 1766"/>
            <p:cNvSpPr>
              <a:spLocks noChangeShapeType="1"/>
            </p:cNvSpPr>
            <p:nvPr/>
          </p:nvSpPr>
          <p:spPr bwMode="auto">
            <a:xfrm>
              <a:off x="4376" y="2322"/>
              <a:ext cx="4" cy="1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7" name="Line 1767"/>
            <p:cNvSpPr>
              <a:spLocks noChangeShapeType="1"/>
            </p:cNvSpPr>
            <p:nvPr/>
          </p:nvSpPr>
          <p:spPr bwMode="auto">
            <a:xfrm flipV="1">
              <a:off x="4380" y="2301"/>
              <a:ext cx="5" cy="36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8" name="Line 1768"/>
            <p:cNvSpPr>
              <a:spLocks noChangeShapeType="1"/>
            </p:cNvSpPr>
            <p:nvPr/>
          </p:nvSpPr>
          <p:spPr bwMode="auto">
            <a:xfrm>
              <a:off x="4385" y="2301"/>
              <a:ext cx="5" cy="31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9" name="Line 1769"/>
            <p:cNvSpPr>
              <a:spLocks noChangeShapeType="1"/>
            </p:cNvSpPr>
            <p:nvPr/>
          </p:nvSpPr>
          <p:spPr bwMode="auto">
            <a:xfrm>
              <a:off x="4390" y="2332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0" name="Line 1770"/>
            <p:cNvSpPr>
              <a:spLocks noChangeShapeType="1"/>
            </p:cNvSpPr>
            <p:nvPr/>
          </p:nvSpPr>
          <p:spPr bwMode="auto">
            <a:xfrm flipV="1">
              <a:off x="4394" y="2329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1" name="Line 1771"/>
            <p:cNvSpPr>
              <a:spLocks noChangeShapeType="1"/>
            </p:cNvSpPr>
            <p:nvPr/>
          </p:nvSpPr>
          <p:spPr bwMode="auto">
            <a:xfrm>
              <a:off x="4399" y="2329"/>
              <a:ext cx="5" cy="19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2" name="Line 1772"/>
            <p:cNvSpPr>
              <a:spLocks noChangeShapeType="1"/>
            </p:cNvSpPr>
            <p:nvPr/>
          </p:nvSpPr>
          <p:spPr bwMode="auto">
            <a:xfrm flipV="1">
              <a:off x="4404" y="2339"/>
              <a:ext cx="2" cy="9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3" name="Line 1773"/>
            <p:cNvSpPr>
              <a:spLocks noChangeShapeType="1"/>
            </p:cNvSpPr>
            <p:nvPr/>
          </p:nvSpPr>
          <p:spPr bwMode="auto">
            <a:xfrm flipV="1">
              <a:off x="4406" y="2315"/>
              <a:ext cx="5" cy="24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4" name="Line 1774"/>
            <p:cNvSpPr>
              <a:spLocks noChangeShapeType="1"/>
            </p:cNvSpPr>
            <p:nvPr/>
          </p:nvSpPr>
          <p:spPr bwMode="auto">
            <a:xfrm>
              <a:off x="4411" y="2315"/>
              <a:ext cx="5" cy="2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5" name="Line 1775"/>
            <p:cNvSpPr>
              <a:spLocks noChangeShapeType="1"/>
            </p:cNvSpPr>
            <p:nvPr/>
          </p:nvSpPr>
          <p:spPr bwMode="auto">
            <a:xfrm flipV="1">
              <a:off x="4416" y="2334"/>
              <a:ext cx="4" cy="3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6" name="Line 1776"/>
            <p:cNvSpPr>
              <a:spLocks noChangeShapeType="1"/>
            </p:cNvSpPr>
            <p:nvPr/>
          </p:nvSpPr>
          <p:spPr bwMode="auto">
            <a:xfrm>
              <a:off x="4420" y="2334"/>
              <a:ext cx="5" cy="5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7" name="Line 1777"/>
            <p:cNvSpPr>
              <a:spLocks noChangeShapeType="1"/>
            </p:cNvSpPr>
            <p:nvPr/>
          </p:nvSpPr>
          <p:spPr bwMode="auto">
            <a:xfrm>
              <a:off x="4425" y="2339"/>
              <a:ext cx="5" cy="1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8" name="Line 1778"/>
            <p:cNvSpPr>
              <a:spLocks noChangeShapeType="1"/>
            </p:cNvSpPr>
            <p:nvPr/>
          </p:nvSpPr>
          <p:spPr bwMode="auto">
            <a:xfrm flipV="1">
              <a:off x="4430" y="2339"/>
              <a:ext cx="5" cy="1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9" name="Line 1779"/>
            <p:cNvSpPr>
              <a:spLocks noChangeShapeType="1"/>
            </p:cNvSpPr>
            <p:nvPr/>
          </p:nvSpPr>
          <p:spPr bwMode="auto">
            <a:xfrm flipV="1">
              <a:off x="4435" y="2337"/>
              <a:ext cx="4" cy="2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0" name="Line 1780"/>
            <p:cNvSpPr>
              <a:spLocks noChangeShapeType="1"/>
            </p:cNvSpPr>
            <p:nvPr/>
          </p:nvSpPr>
          <p:spPr bwMode="auto">
            <a:xfrm flipV="1">
              <a:off x="4439" y="2311"/>
              <a:ext cx="5" cy="26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1" name="Line 1781"/>
            <p:cNvSpPr>
              <a:spLocks noChangeShapeType="1"/>
            </p:cNvSpPr>
            <p:nvPr/>
          </p:nvSpPr>
          <p:spPr bwMode="auto">
            <a:xfrm>
              <a:off x="4444" y="2311"/>
              <a:ext cx="5" cy="3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2" name="Line 1782"/>
            <p:cNvSpPr>
              <a:spLocks noChangeShapeType="1"/>
            </p:cNvSpPr>
            <p:nvPr/>
          </p:nvSpPr>
          <p:spPr bwMode="auto">
            <a:xfrm>
              <a:off x="4449" y="2341"/>
              <a:ext cx="0" cy="0"/>
            </a:xfrm>
            <a:prstGeom prst="line">
              <a:avLst/>
            </a:prstGeom>
            <a:noFill/>
            <a:ln w="19050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83"/>
          <p:cNvGrpSpPr>
            <a:grpSpLocks/>
          </p:cNvGrpSpPr>
          <p:nvPr/>
        </p:nvGrpSpPr>
        <p:grpSpPr bwMode="auto">
          <a:xfrm>
            <a:off x="5765800" y="3165475"/>
            <a:ext cx="2230438" cy="233362"/>
            <a:chOff x="3027" y="1545"/>
            <a:chExt cx="1405" cy="147"/>
          </a:xfrm>
        </p:grpSpPr>
        <p:sp>
          <p:nvSpPr>
            <p:cNvPr id="1004" name="Freeform 1784"/>
            <p:cNvSpPr>
              <a:spLocks/>
            </p:cNvSpPr>
            <p:nvPr/>
          </p:nvSpPr>
          <p:spPr bwMode="auto">
            <a:xfrm>
              <a:off x="4432" y="1659"/>
              <a:ext cx="0" cy="33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0" y="33"/>
                </a:cxn>
              </a:cxnLst>
              <a:rect l="0" t="0" r="r" b="b"/>
              <a:pathLst>
                <a:path h="33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5" name="Line 1785"/>
            <p:cNvSpPr>
              <a:spLocks noChangeShapeType="1"/>
            </p:cNvSpPr>
            <p:nvPr/>
          </p:nvSpPr>
          <p:spPr bwMode="auto">
            <a:xfrm flipV="1">
              <a:off x="4432" y="1659"/>
              <a:ext cx="0" cy="33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6" name="Freeform 1786"/>
            <p:cNvSpPr>
              <a:spLocks/>
            </p:cNvSpPr>
            <p:nvPr/>
          </p:nvSpPr>
          <p:spPr bwMode="auto">
            <a:xfrm>
              <a:off x="3983" y="1659"/>
              <a:ext cx="0" cy="33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0" y="33"/>
                </a:cxn>
              </a:cxnLst>
              <a:rect l="0" t="0" r="r" b="b"/>
              <a:pathLst>
                <a:path h="33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7" name="Line 1787"/>
            <p:cNvSpPr>
              <a:spLocks noChangeShapeType="1"/>
            </p:cNvSpPr>
            <p:nvPr/>
          </p:nvSpPr>
          <p:spPr bwMode="auto">
            <a:xfrm flipV="1">
              <a:off x="3983" y="1659"/>
              <a:ext cx="0" cy="33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8" name="Freeform 1788"/>
            <p:cNvSpPr>
              <a:spLocks/>
            </p:cNvSpPr>
            <p:nvPr/>
          </p:nvSpPr>
          <p:spPr bwMode="auto">
            <a:xfrm>
              <a:off x="3534" y="1659"/>
              <a:ext cx="0" cy="33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0" y="33"/>
                </a:cxn>
              </a:cxnLst>
              <a:rect l="0" t="0" r="r" b="b"/>
              <a:pathLst>
                <a:path h="33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9" name="Line 1789"/>
            <p:cNvSpPr>
              <a:spLocks noChangeShapeType="1"/>
            </p:cNvSpPr>
            <p:nvPr/>
          </p:nvSpPr>
          <p:spPr bwMode="auto">
            <a:xfrm flipV="1">
              <a:off x="3534" y="1659"/>
              <a:ext cx="0" cy="33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0" name="Freeform 1790"/>
            <p:cNvSpPr>
              <a:spLocks/>
            </p:cNvSpPr>
            <p:nvPr/>
          </p:nvSpPr>
          <p:spPr bwMode="auto">
            <a:xfrm>
              <a:off x="3086" y="1659"/>
              <a:ext cx="0" cy="33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0" y="33"/>
                </a:cxn>
              </a:cxnLst>
              <a:rect l="0" t="0" r="r" b="b"/>
              <a:pathLst>
                <a:path h="33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1" name="Line 1791"/>
            <p:cNvSpPr>
              <a:spLocks noChangeShapeType="1"/>
            </p:cNvSpPr>
            <p:nvPr/>
          </p:nvSpPr>
          <p:spPr bwMode="auto">
            <a:xfrm flipV="1">
              <a:off x="3086" y="1659"/>
              <a:ext cx="0" cy="33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2" name="Freeform 1792"/>
            <p:cNvSpPr>
              <a:spLocks/>
            </p:cNvSpPr>
            <p:nvPr/>
          </p:nvSpPr>
          <p:spPr bwMode="auto">
            <a:xfrm>
              <a:off x="3178" y="1545"/>
              <a:ext cx="4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3" name="Line 1793"/>
            <p:cNvSpPr>
              <a:spLocks noChangeShapeType="1"/>
            </p:cNvSpPr>
            <p:nvPr/>
          </p:nvSpPr>
          <p:spPr bwMode="auto">
            <a:xfrm>
              <a:off x="3178" y="1545"/>
              <a:ext cx="4" cy="0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Freeform 1794"/>
            <p:cNvSpPr>
              <a:spLocks/>
            </p:cNvSpPr>
            <p:nvPr/>
          </p:nvSpPr>
          <p:spPr bwMode="auto">
            <a:xfrm>
              <a:off x="3182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5" name="Line 1795"/>
            <p:cNvSpPr>
              <a:spLocks noChangeShapeType="1"/>
            </p:cNvSpPr>
            <p:nvPr/>
          </p:nvSpPr>
          <p:spPr bwMode="auto">
            <a:xfrm>
              <a:off x="3182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6" name="Freeform 1796"/>
            <p:cNvSpPr>
              <a:spLocks/>
            </p:cNvSpPr>
            <p:nvPr/>
          </p:nvSpPr>
          <p:spPr bwMode="auto">
            <a:xfrm>
              <a:off x="3178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7" name="Line 1797"/>
            <p:cNvSpPr>
              <a:spLocks noChangeShapeType="1"/>
            </p:cNvSpPr>
            <p:nvPr/>
          </p:nvSpPr>
          <p:spPr bwMode="auto">
            <a:xfrm flipV="1">
              <a:off x="3178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8" name="Freeform 1798"/>
            <p:cNvSpPr>
              <a:spLocks/>
            </p:cNvSpPr>
            <p:nvPr/>
          </p:nvSpPr>
          <p:spPr bwMode="auto">
            <a:xfrm>
              <a:off x="3447" y="1545"/>
              <a:ext cx="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0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9" name="Line 1799"/>
            <p:cNvSpPr>
              <a:spLocks noChangeShapeType="1"/>
            </p:cNvSpPr>
            <p:nvPr/>
          </p:nvSpPr>
          <p:spPr bwMode="auto">
            <a:xfrm>
              <a:off x="3447" y="1545"/>
              <a:ext cx="5" cy="0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0" name="Freeform 1800"/>
            <p:cNvSpPr>
              <a:spLocks/>
            </p:cNvSpPr>
            <p:nvPr/>
          </p:nvSpPr>
          <p:spPr bwMode="auto">
            <a:xfrm>
              <a:off x="3452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1" name="Line 1801"/>
            <p:cNvSpPr>
              <a:spLocks noChangeShapeType="1"/>
            </p:cNvSpPr>
            <p:nvPr/>
          </p:nvSpPr>
          <p:spPr bwMode="auto">
            <a:xfrm>
              <a:off x="3452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2" name="Freeform 1802"/>
            <p:cNvSpPr>
              <a:spLocks/>
            </p:cNvSpPr>
            <p:nvPr/>
          </p:nvSpPr>
          <p:spPr bwMode="auto">
            <a:xfrm>
              <a:off x="3447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3" name="Line 1803"/>
            <p:cNvSpPr>
              <a:spLocks noChangeShapeType="1"/>
            </p:cNvSpPr>
            <p:nvPr/>
          </p:nvSpPr>
          <p:spPr bwMode="auto">
            <a:xfrm flipV="1">
              <a:off x="3447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" name="Freeform 1804"/>
            <p:cNvSpPr>
              <a:spLocks/>
            </p:cNvSpPr>
            <p:nvPr/>
          </p:nvSpPr>
          <p:spPr bwMode="auto">
            <a:xfrm>
              <a:off x="3716" y="1545"/>
              <a:ext cx="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0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" name="Line 1805"/>
            <p:cNvSpPr>
              <a:spLocks noChangeShapeType="1"/>
            </p:cNvSpPr>
            <p:nvPr/>
          </p:nvSpPr>
          <p:spPr bwMode="auto">
            <a:xfrm>
              <a:off x="3716" y="1545"/>
              <a:ext cx="5" cy="0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" name="Freeform 1806"/>
            <p:cNvSpPr>
              <a:spLocks/>
            </p:cNvSpPr>
            <p:nvPr/>
          </p:nvSpPr>
          <p:spPr bwMode="auto">
            <a:xfrm>
              <a:off x="3721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" name="Line 1807"/>
            <p:cNvSpPr>
              <a:spLocks noChangeShapeType="1"/>
            </p:cNvSpPr>
            <p:nvPr/>
          </p:nvSpPr>
          <p:spPr bwMode="auto">
            <a:xfrm>
              <a:off x="3721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" name="Freeform 1808"/>
            <p:cNvSpPr>
              <a:spLocks/>
            </p:cNvSpPr>
            <p:nvPr/>
          </p:nvSpPr>
          <p:spPr bwMode="auto">
            <a:xfrm>
              <a:off x="3716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" name="Line 1809"/>
            <p:cNvSpPr>
              <a:spLocks noChangeShapeType="1"/>
            </p:cNvSpPr>
            <p:nvPr/>
          </p:nvSpPr>
          <p:spPr bwMode="auto">
            <a:xfrm flipV="1">
              <a:off x="3716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" name="Freeform 1810"/>
            <p:cNvSpPr>
              <a:spLocks/>
            </p:cNvSpPr>
            <p:nvPr/>
          </p:nvSpPr>
          <p:spPr bwMode="auto">
            <a:xfrm>
              <a:off x="3986" y="1545"/>
              <a:ext cx="4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" name="Line 1811"/>
            <p:cNvSpPr>
              <a:spLocks noChangeShapeType="1"/>
            </p:cNvSpPr>
            <p:nvPr/>
          </p:nvSpPr>
          <p:spPr bwMode="auto">
            <a:xfrm>
              <a:off x="3986" y="1545"/>
              <a:ext cx="4" cy="0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" name="Freeform 1812"/>
            <p:cNvSpPr>
              <a:spLocks/>
            </p:cNvSpPr>
            <p:nvPr/>
          </p:nvSpPr>
          <p:spPr bwMode="auto">
            <a:xfrm>
              <a:off x="3990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3" name="Line 1813"/>
            <p:cNvSpPr>
              <a:spLocks noChangeShapeType="1"/>
            </p:cNvSpPr>
            <p:nvPr/>
          </p:nvSpPr>
          <p:spPr bwMode="auto">
            <a:xfrm>
              <a:off x="3990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Freeform 1814"/>
            <p:cNvSpPr>
              <a:spLocks/>
            </p:cNvSpPr>
            <p:nvPr/>
          </p:nvSpPr>
          <p:spPr bwMode="auto">
            <a:xfrm>
              <a:off x="3986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Line 1815"/>
            <p:cNvSpPr>
              <a:spLocks noChangeShapeType="1"/>
            </p:cNvSpPr>
            <p:nvPr/>
          </p:nvSpPr>
          <p:spPr bwMode="auto">
            <a:xfrm flipV="1">
              <a:off x="3986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Freeform 1816"/>
            <p:cNvSpPr>
              <a:spLocks/>
            </p:cNvSpPr>
            <p:nvPr/>
          </p:nvSpPr>
          <p:spPr bwMode="auto">
            <a:xfrm>
              <a:off x="4255" y="1545"/>
              <a:ext cx="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0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Line 1817"/>
            <p:cNvSpPr>
              <a:spLocks noChangeShapeType="1"/>
            </p:cNvSpPr>
            <p:nvPr/>
          </p:nvSpPr>
          <p:spPr bwMode="auto">
            <a:xfrm>
              <a:off x="4255" y="1545"/>
              <a:ext cx="5" cy="0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Freeform 1818"/>
            <p:cNvSpPr>
              <a:spLocks/>
            </p:cNvSpPr>
            <p:nvPr/>
          </p:nvSpPr>
          <p:spPr bwMode="auto">
            <a:xfrm>
              <a:off x="4260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Line 1819"/>
            <p:cNvSpPr>
              <a:spLocks noChangeShapeType="1"/>
            </p:cNvSpPr>
            <p:nvPr/>
          </p:nvSpPr>
          <p:spPr bwMode="auto">
            <a:xfrm>
              <a:off x="4260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1820"/>
            <p:cNvSpPr>
              <a:spLocks/>
            </p:cNvSpPr>
            <p:nvPr/>
          </p:nvSpPr>
          <p:spPr bwMode="auto">
            <a:xfrm>
              <a:off x="4255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0A8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Line 1821"/>
            <p:cNvSpPr>
              <a:spLocks noChangeShapeType="1"/>
            </p:cNvSpPr>
            <p:nvPr/>
          </p:nvSpPr>
          <p:spPr bwMode="auto">
            <a:xfrm flipV="1">
              <a:off x="4255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0A8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Freeform 1822"/>
            <p:cNvSpPr>
              <a:spLocks/>
            </p:cNvSpPr>
            <p:nvPr/>
          </p:nvSpPr>
          <p:spPr bwMode="auto">
            <a:xfrm>
              <a:off x="3268" y="1545"/>
              <a:ext cx="4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Line 1823"/>
            <p:cNvSpPr>
              <a:spLocks noChangeShapeType="1"/>
            </p:cNvSpPr>
            <p:nvPr/>
          </p:nvSpPr>
          <p:spPr bwMode="auto">
            <a:xfrm>
              <a:off x="3268" y="1545"/>
              <a:ext cx="4" cy="0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Freeform 1824"/>
            <p:cNvSpPr>
              <a:spLocks/>
            </p:cNvSpPr>
            <p:nvPr/>
          </p:nvSpPr>
          <p:spPr bwMode="auto">
            <a:xfrm>
              <a:off x="3272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Line 1825"/>
            <p:cNvSpPr>
              <a:spLocks noChangeShapeType="1"/>
            </p:cNvSpPr>
            <p:nvPr/>
          </p:nvSpPr>
          <p:spPr bwMode="auto">
            <a:xfrm>
              <a:off x="3272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Freeform 1826"/>
            <p:cNvSpPr>
              <a:spLocks/>
            </p:cNvSpPr>
            <p:nvPr/>
          </p:nvSpPr>
          <p:spPr bwMode="auto">
            <a:xfrm>
              <a:off x="3268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7" name="Line 1827"/>
            <p:cNvSpPr>
              <a:spLocks noChangeShapeType="1"/>
            </p:cNvSpPr>
            <p:nvPr/>
          </p:nvSpPr>
          <p:spPr bwMode="auto">
            <a:xfrm flipV="1">
              <a:off x="3268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8" name="Freeform 1828"/>
            <p:cNvSpPr>
              <a:spLocks/>
            </p:cNvSpPr>
            <p:nvPr/>
          </p:nvSpPr>
          <p:spPr bwMode="auto">
            <a:xfrm>
              <a:off x="3537" y="1545"/>
              <a:ext cx="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0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9" name="Line 1829"/>
            <p:cNvSpPr>
              <a:spLocks noChangeShapeType="1"/>
            </p:cNvSpPr>
            <p:nvPr/>
          </p:nvSpPr>
          <p:spPr bwMode="auto">
            <a:xfrm>
              <a:off x="3537" y="1545"/>
              <a:ext cx="5" cy="0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0" name="Freeform 1830"/>
            <p:cNvSpPr>
              <a:spLocks/>
            </p:cNvSpPr>
            <p:nvPr/>
          </p:nvSpPr>
          <p:spPr bwMode="auto">
            <a:xfrm>
              <a:off x="3542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Line 1831"/>
            <p:cNvSpPr>
              <a:spLocks noChangeShapeType="1"/>
            </p:cNvSpPr>
            <p:nvPr/>
          </p:nvSpPr>
          <p:spPr bwMode="auto">
            <a:xfrm>
              <a:off x="3542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832"/>
            <p:cNvSpPr>
              <a:spLocks/>
            </p:cNvSpPr>
            <p:nvPr/>
          </p:nvSpPr>
          <p:spPr bwMode="auto">
            <a:xfrm>
              <a:off x="3537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Line 1833"/>
            <p:cNvSpPr>
              <a:spLocks noChangeShapeType="1"/>
            </p:cNvSpPr>
            <p:nvPr/>
          </p:nvSpPr>
          <p:spPr bwMode="auto">
            <a:xfrm flipV="1">
              <a:off x="3537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834"/>
            <p:cNvSpPr>
              <a:spLocks/>
            </p:cNvSpPr>
            <p:nvPr/>
          </p:nvSpPr>
          <p:spPr bwMode="auto">
            <a:xfrm>
              <a:off x="3806" y="1545"/>
              <a:ext cx="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0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Line 1835"/>
            <p:cNvSpPr>
              <a:spLocks noChangeShapeType="1"/>
            </p:cNvSpPr>
            <p:nvPr/>
          </p:nvSpPr>
          <p:spPr bwMode="auto">
            <a:xfrm>
              <a:off x="3806" y="1545"/>
              <a:ext cx="5" cy="0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" name="Freeform 1836"/>
            <p:cNvSpPr>
              <a:spLocks/>
            </p:cNvSpPr>
            <p:nvPr/>
          </p:nvSpPr>
          <p:spPr bwMode="auto">
            <a:xfrm>
              <a:off x="3811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7" name="Line 1837"/>
            <p:cNvSpPr>
              <a:spLocks noChangeShapeType="1"/>
            </p:cNvSpPr>
            <p:nvPr/>
          </p:nvSpPr>
          <p:spPr bwMode="auto">
            <a:xfrm>
              <a:off x="3811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838"/>
            <p:cNvSpPr>
              <a:spLocks/>
            </p:cNvSpPr>
            <p:nvPr/>
          </p:nvSpPr>
          <p:spPr bwMode="auto">
            <a:xfrm>
              <a:off x="3806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Line 1839"/>
            <p:cNvSpPr>
              <a:spLocks noChangeShapeType="1"/>
            </p:cNvSpPr>
            <p:nvPr/>
          </p:nvSpPr>
          <p:spPr bwMode="auto">
            <a:xfrm flipV="1">
              <a:off x="3806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840"/>
            <p:cNvSpPr>
              <a:spLocks/>
            </p:cNvSpPr>
            <p:nvPr/>
          </p:nvSpPr>
          <p:spPr bwMode="auto">
            <a:xfrm>
              <a:off x="4076" y="1545"/>
              <a:ext cx="4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Line 1841"/>
            <p:cNvSpPr>
              <a:spLocks noChangeShapeType="1"/>
            </p:cNvSpPr>
            <p:nvPr/>
          </p:nvSpPr>
          <p:spPr bwMode="auto">
            <a:xfrm>
              <a:off x="4076" y="1545"/>
              <a:ext cx="4" cy="0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842"/>
            <p:cNvSpPr>
              <a:spLocks/>
            </p:cNvSpPr>
            <p:nvPr/>
          </p:nvSpPr>
          <p:spPr bwMode="auto">
            <a:xfrm>
              <a:off x="4080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3" name="Line 1843"/>
            <p:cNvSpPr>
              <a:spLocks noChangeShapeType="1"/>
            </p:cNvSpPr>
            <p:nvPr/>
          </p:nvSpPr>
          <p:spPr bwMode="auto">
            <a:xfrm>
              <a:off x="4080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4" name="Freeform 1844"/>
            <p:cNvSpPr>
              <a:spLocks/>
            </p:cNvSpPr>
            <p:nvPr/>
          </p:nvSpPr>
          <p:spPr bwMode="auto">
            <a:xfrm>
              <a:off x="4076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" name="Line 1845"/>
            <p:cNvSpPr>
              <a:spLocks noChangeShapeType="1"/>
            </p:cNvSpPr>
            <p:nvPr/>
          </p:nvSpPr>
          <p:spPr bwMode="auto">
            <a:xfrm flipV="1">
              <a:off x="4076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" name="Freeform 1846"/>
            <p:cNvSpPr>
              <a:spLocks/>
            </p:cNvSpPr>
            <p:nvPr/>
          </p:nvSpPr>
          <p:spPr bwMode="auto">
            <a:xfrm>
              <a:off x="4345" y="1545"/>
              <a:ext cx="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0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Line 1847"/>
            <p:cNvSpPr>
              <a:spLocks noChangeShapeType="1"/>
            </p:cNvSpPr>
            <p:nvPr/>
          </p:nvSpPr>
          <p:spPr bwMode="auto">
            <a:xfrm>
              <a:off x="4345" y="1545"/>
              <a:ext cx="5" cy="0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Freeform 1848"/>
            <p:cNvSpPr>
              <a:spLocks/>
            </p:cNvSpPr>
            <p:nvPr/>
          </p:nvSpPr>
          <p:spPr bwMode="auto">
            <a:xfrm>
              <a:off x="4350" y="1545"/>
              <a:ext cx="0" cy="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1"/>
                </a:cxn>
                <a:cxn ang="0">
                  <a:pos x="0" y="0"/>
                </a:cxn>
              </a:cxnLst>
              <a:rect l="0" t="0" r="r" b="b"/>
              <a:pathLst>
                <a:path h="111">
                  <a:moveTo>
                    <a:pt x="0" y="0"/>
                  </a:move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9" name="Line 1849"/>
            <p:cNvSpPr>
              <a:spLocks noChangeShapeType="1"/>
            </p:cNvSpPr>
            <p:nvPr/>
          </p:nvSpPr>
          <p:spPr bwMode="auto">
            <a:xfrm>
              <a:off x="4350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0" name="Freeform 1850"/>
            <p:cNvSpPr>
              <a:spLocks/>
            </p:cNvSpPr>
            <p:nvPr/>
          </p:nvSpPr>
          <p:spPr bwMode="auto">
            <a:xfrm>
              <a:off x="4345" y="1545"/>
              <a:ext cx="0" cy="111"/>
            </a:xfrm>
            <a:custGeom>
              <a:avLst/>
              <a:gdLst/>
              <a:ahLst/>
              <a:cxnLst>
                <a:cxn ang="0">
                  <a:pos x="0" y="111"/>
                </a:cxn>
                <a:cxn ang="0">
                  <a:pos x="0" y="0"/>
                </a:cxn>
                <a:cxn ang="0">
                  <a:pos x="0" y="111"/>
                </a:cxn>
              </a:cxnLst>
              <a:rect l="0" t="0" r="r" b="b"/>
              <a:pathLst>
                <a:path h="111">
                  <a:moveTo>
                    <a:pt x="0" y="111"/>
                  </a:moveTo>
                  <a:lnTo>
                    <a:pt x="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B60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1" name="Line 1851"/>
            <p:cNvSpPr>
              <a:spLocks noChangeShapeType="1"/>
            </p:cNvSpPr>
            <p:nvPr/>
          </p:nvSpPr>
          <p:spPr bwMode="auto">
            <a:xfrm flipV="1">
              <a:off x="4345" y="1545"/>
              <a:ext cx="0" cy="111"/>
            </a:xfrm>
            <a:prstGeom prst="line">
              <a:avLst/>
            </a:prstGeom>
            <a:noFill/>
            <a:ln w="15875" cap="rnd">
              <a:solidFill>
                <a:srgbClr val="0B60A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2" name="Line 1852"/>
            <p:cNvSpPr>
              <a:spLocks noChangeShapeType="1"/>
            </p:cNvSpPr>
            <p:nvPr/>
          </p:nvSpPr>
          <p:spPr bwMode="auto">
            <a:xfrm>
              <a:off x="3088" y="1545"/>
              <a:ext cx="2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3" name="Line 1853"/>
            <p:cNvSpPr>
              <a:spLocks noChangeShapeType="1"/>
            </p:cNvSpPr>
            <p:nvPr/>
          </p:nvSpPr>
          <p:spPr bwMode="auto">
            <a:xfrm>
              <a:off x="3090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Line 1854"/>
            <p:cNvSpPr>
              <a:spLocks noChangeShapeType="1"/>
            </p:cNvSpPr>
            <p:nvPr/>
          </p:nvSpPr>
          <p:spPr bwMode="auto">
            <a:xfrm flipV="1">
              <a:off x="3088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Line 1855"/>
            <p:cNvSpPr>
              <a:spLocks noChangeShapeType="1"/>
            </p:cNvSpPr>
            <p:nvPr/>
          </p:nvSpPr>
          <p:spPr bwMode="auto">
            <a:xfrm>
              <a:off x="3357" y="1545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Line 1856"/>
            <p:cNvSpPr>
              <a:spLocks noChangeShapeType="1"/>
            </p:cNvSpPr>
            <p:nvPr/>
          </p:nvSpPr>
          <p:spPr bwMode="auto">
            <a:xfrm>
              <a:off x="3362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Line 1857"/>
            <p:cNvSpPr>
              <a:spLocks noChangeShapeType="1"/>
            </p:cNvSpPr>
            <p:nvPr/>
          </p:nvSpPr>
          <p:spPr bwMode="auto">
            <a:xfrm flipV="1">
              <a:off x="3357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Line 1858"/>
            <p:cNvSpPr>
              <a:spLocks noChangeShapeType="1"/>
            </p:cNvSpPr>
            <p:nvPr/>
          </p:nvSpPr>
          <p:spPr bwMode="auto">
            <a:xfrm>
              <a:off x="3627" y="1545"/>
              <a:ext cx="4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Line 1859"/>
            <p:cNvSpPr>
              <a:spLocks noChangeShapeType="1"/>
            </p:cNvSpPr>
            <p:nvPr/>
          </p:nvSpPr>
          <p:spPr bwMode="auto">
            <a:xfrm>
              <a:off x="3631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Line 1860"/>
            <p:cNvSpPr>
              <a:spLocks noChangeShapeType="1"/>
            </p:cNvSpPr>
            <p:nvPr/>
          </p:nvSpPr>
          <p:spPr bwMode="auto">
            <a:xfrm flipV="1">
              <a:off x="3627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Line 1861"/>
            <p:cNvSpPr>
              <a:spLocks noChangeShapeType="1"/>
            </p:cNvSpPr>
            <p:nvPr/>
          </p:nvSpPr>
          <p:spPr bwMode="auto">
            <a:xfrm>
              <a:off x="3896" y="1545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Line 1862"/>
            <p:cNvSpPr>
              <a:spLocks noChangeShapeType="1"/>
            </p:cNvSpPr>
            <p:nvPr/>
          </p:nvSpPr>
          <p:spPr bwMode="auto">
            <a:xfrm>
              <a:off x="3901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Line 1863"/>
            <p:cNvSpPr>
              <a:spLocks noChangeShapeType="1"/>
            </p:cNvSpPr>
            <p:nvPr/>
          </p:nvSpPr>
          <p:spPr bwMode="auto">
            <a:xfrm flipV="1">
              <a:off x="3896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Line 1864"/>
            <p:cNvSpPr>
              <a:spLocks noChangeShapeType="1"/>
            </p:cNvSpPr>
            <p:nvPr/>
          </p:nvSpPr>
          <p:spPr bwMode="auto">
            <a:xfrm>
              <a:off x="4165" y="1545"/>
              <a:ext cx="5" cy="0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Line 1865"/>
            <p:cNvSpPr>
              <a:spLocks noChangeShapeType="1"/>
            </p:cNvSpPr>
            <p:nvPr/>
          </p:nvSpPr>
          <p:spPr bwMode="auto">
            <a:xfrm>
              <a:off x="4170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Line 1866"/>
            <p:cNvSpPr>
              <a:spLocks noChangeShapeType="1"/>
            </p:cNvSpPr>
            <p:nvPr/>
          </p:nvSpPr>
          <p:spPr bwMode="auto">
            <a:xfrm flipV="1">
              <a:off x="4165" y="1545"/>
              <a:ext cx="0" cy="111"/>
            </a:xfrm>
            <a:prstGeom prst="line">
              <a:avLst/>
            </a:prstGeom>
            <a:noFill/>
            <a:ln w="19050" cap="rnd">
              <a:solidFill>
                <a:srgbClr val="B554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1867"/>
            <p:cNvSpPr>
              <a:spLocks/>
            </p:cNvSpPr>
            <p:nvPr/>
          </p:nvSpPr>
          <p:spPr bwMode="auto">
            <a:xfrm>
              <a:off x="3027" y="1661"/>
              <a:ext cx="14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05" y="0"/>
                </a:cxn>
                <a:cxn ang="0">
                  <a:pos x="0" y="0"/>
                </a:cxn>
              </a:cxnLst>
              <a:rect l="0" t="0" r="r" b="b"/>
              <a:pathLst>
                <a:path w="1405">
                  <a:moveTo>
                    <a:pt x="0" y="0"/>
                  </a:moveTo>
                  <a:lnTo>
                    <a:pt x="14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Line 1868"/>
            <p:cNvSpPr>
              <a:spLocks noChangeShapeType="1"/>
            </p:cNvSpPr>
            <p:nvPr/>
          </p:nvSpPr>
          <p:spPr bwMode="auto">
            <a:xfrm>
              <a:off x="3027" y="1661"/>
              <a:ext cx="1405" cy="0"/>
            </a:xfrm>
            <a:prstGeom prst="line">
              <a:avLst/>
            </a:prstGeom>
            <a:noFill/>
            <a:ln w="15875">
              <a:solidFill>
                <a:srgbClr val="231F2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89" name="Text Box 1870"/>
          <p:cNvSpPr txBox="1">
            <a:spLocks noChangeArrowheads="1"/>
          </p:cNvSpPr>
          <p:nvPr/>
        </p:nvSpPr>
        <p:spPr bwMode="auto">
          <a:xfrm>
            <a:off x="7010400" y="2935287"/>
            <a:ext cx="10951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/>
              <a:t>Activation pulses</a:t>
            </a:r>
          </a:p>
        </p:txBody>
      </p:sp>
      <p:sp>
        <p:nvSpPr>
          <p:cNvPr id="1090" name="Text Box 1873"/>
          <p:cNvSpPr txBox="1">
            <a:spLocks noChangeArrowheads="1"/>
          </p:cNvSpPr>
          <p:nvPr/>
        </p:nvSpPr>
        <p:spPr bwMode="auto">
          <a:xfrm rot="-5400000">
            <a:off x="5155800" y="3909139"/>
            <a:ext cx="87075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/>
              <a:t>Fluorescence</a:t>
            </a:r>
          </a:p>
        </p:txBody>
      </p:sp>
      <p:sp>
        <p:nvSpPr>
          <p:cNvPr id="1091" name="Text Box 1876"/>
          <p:cNvSpPr txBox="1">
            <a:spLocks noChangeArrowheads="1"/>
          </p:cNvSpPr>
          <p:nvPr/>
        </p:nvSpPr>
        <p:spPr bwMode="auto">
          <a:xfrm>
            <a:off x="6324600" y="2782887"/>
            <a:ext cx="6639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/>
              <a:t>405 nm</a:t>
            </a:r>
          </a:p>
        </p:txBody>
      </p:sp>
      <p:sp>
        <p:nvSpPr>
          <p:cNvPr id="1092" name="Text Box 1877"/>
          <p:cNvSpPr txBox="1">
            <a:spLocks noChangeArrowheads="1"/>
          </p:cNvSpPr>
          <p:nvPr/>
        </p:nvSpPr>
        <p:spPr bwMode="auto">
          <a:xfrm>
            <a:off x="5562600" y="2782887"/>
            <a:ext cx="4203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/>
              <a:t>532</a:t>
            </a:r>
          </a:p>
        </p:txBody>
      </p:sp>
      <p:sp>
        <p:nvSpPr>
          <p:cNvPr id="1093" name="Text Box 1878"/>
          <p:cNvSpPr txBox="1">
            <a:spLocks noChangeArrowheads="1"/>
          </p:cNvSpPr>
          <p:nvPr/>
        </p:nvSpPr>
        <p:spPr bwMode="auto">
          <a:xfrm>
            <a:off x="5943600" y="2782887"/>
            <a:ext cx="4203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/>
              <a:t>457</a:t>
            </a:r>
          </a:p>
        </p:txBody>
      </p:sp>
      <p:sp>
        <p:nvSpPr>
          <p:cNvPr id="1094" name="Line 1879"/>
          <p:cNvSpPr>
            <a:spLocks noChangeShapeType="1"/>
          </p:cNvSpPr>
          <p:nvPr/>
        </p:nvSpPr>
        <p:spPr bwMode="auto">
          <a:xfrm>
            <a:off x="5867400" y="301307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" name="Line 1880"/>
          <p:cNvSpPr>
            <a:spLocks noChangeShapeType="1"/>
          </p:cNvSpPr>
          <p:nvPr/>
        </p:nvSpPr>
        <p:spPr bwMode="auto">
          <a:xfrm>
            <a:off x="6172200" y="30130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" name="Line 1881"/>
          <p:cNvSpPr>
            <a:spLocks noChangeShapeType="1"/>
          </p:cNvSpPr>
          <p:nvPr/>
        </p:nvSpPr>
        <p:spPr bwMode="auto">
          <a:xfrm flipH="1">
            <a:off x="6324600" y="3013075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9" name="Group 1096"/>
          <p:cNvGrpSpPr/>
          <p:nvPr/>
        </p:nvGrpSpPr>
        <p:grpSpPr>
          <a:xfrm>
            <a:off x="4419600" y="3276600"/>
            <a:ext cx="685800" cy="295275"/>
            <a:chOff x="1914742" y="1752600"/>
            <a:chExt cx="685800" cy="295275"/>
          </a:xfrm>
        </p:grpSpPr>
        <p:sp>
          <p:nvSpPr>
            <p:cNvPr id="1098" name="Oval 54"/>
            <p:cNvSpPr>
              <a:spLocks noChangeArrowheads="1"/>
            </p:cNvSpPr>
            <p:nvPr/>
          </p:nvSpPr>
          <p:spPr bwMode="auto">
            <a:xfrm>
              <a:off x="1914742" y="1752600"/>
              <a:ext cx="530225" cy="295275"/>
            </a:xfrm>
            <a:prstGeom prst="ellipse">
              <a:avLst/>
            </a:prstGeom>
            <a:gradFill rotWithShape="1">
              <a:gsLst>
                <a:gs pos="0">
                  <a:srgbClr val="3C7D25">
                    <a:gamma/>
                    <a:tint val="42353"/>
                    <a:invGamma/>
                  </a:srgbClr>
                </a:gs>
                <a:gs pos="100000">
                  <a:srgbClr val="3C7D25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1400" b="1" dirty="0"/>
                <a:t>Cy3</a:t>
              </a:r>
            </a:p>
          </p:txBody>
        </p:sp>
        <p:cxnSp>
          <p:nvCxnSpPr>
            <p:cNvPr id="1100" name="Straight Connector 1099"/>
            <p:cNvCxnSpPr>
              <a:stCxn id="1098" idx="6"/>
            </p:cNvCxnSpPr>
            <p:nvPr/>
          </p:nvCxnSpPr>
          <p:spPr>
            <a:xfrm>
              <a:off x="2444967" y="1900238"/>
              <a:ext cx="155575" cy="10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100"/>
          <p:cNvGrpSpPr/>
          <p:nvPr/>
        </p:nvGrpSpPr>
        <p:grpSpPr>
          <a:xfrm>
            <a:off x="4419600" y="3733800"/>
            <a:ext cx="685800" cy="295275"/>
            <a:chOff x="1914742" y="2590800"/>
            <a:chExt cx="685800" cy="295275"/>
          </a:xfrm>
        </p:grpSpPr>
        <p:sp>
          <p:nvSpPr>
            <p:cNvPr id="1102" name="Oval 53"/>
            <p:cNvSpPr>
              <a:spLocks noChangeArrowheads="1"/>
            </p:cNvSpPr>
            <p:nvPr/>
          </p:nvSpPr>
          <p:spPr bwMode="auto">
            <a:xfrm>
              <a:off x="1914742" y="2590800"/>
              <a:ext cx="530225" cy="295275"/>
            </a:xfrm>
            <a:prstGeom prst="ellipse">
              <a:avLst/>
            </a:prstGeom>
            <a:gradFill rotWithShape="1">
              <a:gsLst>
                <a:gs pos="0">
                  <a:srgbClr val="0B60AE">
                    <a:gamma/>
                    <a:tint val="42353"/>
                    <a:invGamma/>
                  </a:srgbClr>
                </a:gs>
                <a:gs pos="100000">
                  <a:srgbClr val="0B60AE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1400" b="1"/>
                <a:t>Cy2</a:t>
              </a:r>
            </a:p>
          </p:txBody>
        </p:sp>
        <p:cxnSp>
          <p:nvCxnSpPr>
            <p:cNvPr id="1104" name="Straight Connector 1103"/>
            <p:cNvCxnSpPr/>
            <p:nvPr/>
          </p:nvCxnSpPr>
          <p:spPr>
            <a:xfrm>
              <a:off x="2444967" y="2738438"/>
              <a:ext cx="155575" cy="10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104"/>
          <p:cNvGrpSpPr/>
          <p:nvPr/>
        </p:nvGrpSpPr>
        <p:grpSpPr>
          <a:xfrm>
            <a:off x="4419600" y="4267200"/>
            <a:ext cx="993775" cy="295276"/>
            <a:chOff x="1597025" y="3590925"/>
            <a:chExt cx="993775" cy="295276"/>
          </a:xfrm>
        </p:grpSpPr>
        <p:sp>
          <p:nvSpPr>
            <p:cNvPr id="1106" name="Oval 52"/>
            <p:cNvSpPr>
              <a:spLocks noChangeArrowheads="1"/>
            </p:cNvSpPr>
            <p:nvPr/>
          </p:nvSpPr>
          <p:spPr bwMode="auto">
            <a:xfrm>
              <a:off x="1597025" y="3590925"/>
              <a:ext cx="809626" cy="295276"/>
            </a:xfrm>
            <a:prstGeom prst="ellipse">
              <a:avLst/>
            </a:prstGeom>
            <a:gradFill rotWithShape="1">
              <a:gsLst>
                <a:gs pos="0">
                  <a:srgbClr val="B554A0">
                    <a:gamma/>
                    <a:tint val="42353"/>
                    <a:invGamma/>
                  </a:srgbClr>
                </a:gs>
                <a:gs pos="100000">
                  <a:srgbClr val="B554A0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1200" b="1"/>
                <a:t>Alexa 405</a:t>
              </a:r>
            </a:p>
          </p:txBody>
        </p:sp>
        <p:cxnSp>
          <p:nvCxnSpPr>
            <p:cNvPr id="1108" name="Straight Connector 1107"/>
            <p:cNvCxnSpPr/>
            <p:nvPr/>
          </p:nvCxnSpPr>
          <p:spPr>
            <a:xfrm>
              <a:off x="2435225" y="3729038"/>
              <a:ext cx="155575" cy="10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9" name="Oval 7"/>
          <p:cNvSpPr>
            <a:spLocks noChangeArrowheads="1"/>
          </p:cNvSpPr>
          <p:nvPr/>
        </p:nvSpPr>
        <p:spPr bwMode="auto">
          <a:xfrm>
            <a:off x="3581400" y="1905000"/>
            <a:ext cx="599858" cy="315912"/>
          </a:xfrm>
          <a:prstGeom prst="ellipse">
            <a:avLst/>
          </a:prstGeom>
          <a:gradFill rotWithShape="1">
            <a:gsLst>
              <a:gs pos="0">
                <a:srgbClr val="D72929">
                  <a:gamma/>
                  <a:tint val="15294"/>
                  <a:invGamma/>
                </a:srgbClr>
              </a:gs>
              <a:gs pos="100000">
                <a:srgbClr val="D72929"/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b="1" dirty="0" smtClean="0"/>
              <a:t>Cy5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7770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9" grpId="0"/>
      <p:bldP spid="1090" grpId="0"/>
      <p:bldP spid="1091" grpId="0"/>
      <p:bldP spid="1092" grpId="0"/>
      <p:bldP spid="1093" grpId="0"/>
      <p:bldP spid="1094" grpId="0" animBg="1"/>
      <p:bldP spid="1095" grpId="0" animBg="1"/>
      <p:bldP spid="109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0" name="Picture 6" descr="2Color 2 STORM 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7239000" y="5635625"/>
            <a:ext cx="6655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el-GR" dirty="0">
                <a:solidFill>
                  <a:schemeClr val="bg1"/>
                </a:solidFill>
                <a:cs typeface="Arial" charset="0"/>
              </a:rPr>
              <a:t>μ</a:t>
            </a:r>
            <a:r>
              <a:rPr lang="en-US" dirty="0">
                <a:solidFill>
                  <a:schemeClr val="bg1"/>
                </a:solidFill>
                <a:cs typeface="Arial" charset="0"/>
              </a:rPr>
              <a:t>m</a:t>
            </a:r>
            <a:endParaRPr lang="el-GR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129043" name="Picture 19" descr="2Color 2 FL overlay - crossta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250" y="1828800"/>
            <a:ext cx="3679825" cy="46482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7" name="Text Box 36"/>
          <p:cNvSpPr txBox="1">
            <a:spLocks noChangeArrowheads="1"/>
          </p:cNvSpPr>
          <p:nvPr/>
        </p:nvSpPr>
        <p:spPr bwMode="auto">
          <a:xfrm>
            <a:off x="6096000" y="6264275"/>
            <a:ext cx="2895600" cy="523220"/>
          </a:xfrm>
          <a:prstGeom prst="rect">
            <a:avLst/>
          </a:prstGeom>
          <a:solidFill>
            <a:schemeClr val="tx1">
              <a:alpha val="74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solidFill>
                  <a:schemeClr val="bg1"/>
                </a:solidFill>
              </a:rPr>
              <a:t>Bates, Huang, Dempsey and Zhuang,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i="1" dirty="0">
                <a:solidFill>
                  <a:schemeClr val="bg1"/>
                </a:solidFill>
              </a:rPr>
              <a:t>Science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smtClean="0">
                <a:solidFill>
                  <a:schemeClr val="bg1"/>
                </a:solidFill>
              </a:rPr>
              <a:t>2007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105400" y="228600"/>
            <a:ext cx="3810000" cy="1600438"/>
          </a:xfrm>
          <a:prstGeom prst="rect">
            <a:avLst/>
          </a:prstGeom>
          <a:solidFill>
            <a:schemeClr val="tx1">
              <a:alpha val="7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82880" tIns="182880" rIns="182880" bIns="18288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D72929"/>
                </a:solidFill>
                <a:cs typeface="Arial" charset="0"/>
              </a:rPr>
              <a:t>█</a:t>
            </a:r>
            <a:r>
              <a:rPr lang="en-US" sz="2000">
                <a:solidFill>
                  <a:schemeClr val="bg1"/>
                </a:solidFill>
              </a:rPr>
              <a:t>  </a:t>
            </a:r>
            <a:r>
              <a:rPr lang="en-US" sz="2000">
                <a:solidFill>
                  <a:srgbClr val="D72929"/>
                </a:solidFill>
              </a:rPr>
              <a:t>Cy3 / Alexa 647: Clathrin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  <a:cs typeface="Arial" charset="0"/>
              </a:rPr>
              <a:t>█</a:t>
            </a:r>
            <a:r>
              <a:rPr lang="en-US" sz="2000">
                <a:solidFill>
                  <a:schemeClr val="bg1"/>
                </a:solidFill>
                <a:cs typeface="Arial" charset="0"/>
              </a:rPr>
              <a:t>  </a:t>
            </a:r>
            <a:r>
              <a:rPr lang="en-US" sz="2000">
                <a:solidFill>
                  <a:srgbClr val="009900"/>
                </a:solidFill>
              </a:rPr>
              <a:t>Cy2 / Alexa 647: Microtubule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Crosstalk subtracted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219200" y="2443162"/>
            <a:ext cx="6943727" cy="2281238"/>
          </a:xfrm>
          <a:prstGeom prst="rect">
            <a:avLst/>
          </a:prstGeom>
          <a:solidFill>
            <a:schemeClr val="tx1">
              <a:alpha val="75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91440" tIns="45720" rIns="182880" bIns="182880">
            <a:noAutofit/>
          </a:bodyPr>
          <a:lstStyle/>
          <a:p>
            <a:pPr>
              <a:spcBef>
                <a:spcPct val="5000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Laser sequence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2" name="Group 20195"/>
          <p:cNvGrpSpPr>
            <a:grpSpLocks/>
          </p:cNvGrpSpPr>
          <p:nvPr/>
        </p:nvGrpSpPr>
        <p:grpSpPr bwMode="auto">
          <a:xfrm>
            <a:off x="1295401" y="3854945"/>
            <a:ext cx="6512422" cy="645617"/>
            <a:chOff x="384" y="3840"/>
            <a:chExt cx="2431" cy="241"/>
          </a:xfrm>
        </p:grpSpPr>
        <p:grpSp>
          <p:nvGrpSpPr>
            <p:cNvPr id="3" name="Group 20192"/>
            <p:cNvGrpSpPr>
              <a:grpSpLocks/>
            </p:cNvGrpSpPr>
            <p:nvPr/>
          </p:nvGrpSpPr>
          <p:grpSpPr bwMode="auto">
            <a:xfrm>
              <a:off x="672" y="3840"/>
              <a:ext cx="1920" cy="240"/>
              <a:chOff x="672" y="3840"/>
              <a:chExt cx="1920" cy="240"/>
            </a:xfrm>
          </p:grpSpPr>
          <p:sp>
            <p:nvSpPr>
              <p:cNvPr id="15" name="Rectangle 20159"/>
              <p:cNvSpPr>
                <a:spLocks noChangeArrowheads="1"/>
              </p:cNvSpPr>
              <p:nvPr/>
            </p:nvSpPr>
            <p:spPr bwMode="auto">
              <a:xfrm rot="16200000">
                <a:off x="792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16" name="Rectangle 20160"/>
              <p:cNvSpPr>
                <a:spLocks noChangeArrowheads="1"/>
              </p:cNvSpPr>
              <p:nvPr/>
            </p:nvSpPr>
            <p:spPr bwMode="auto">
              <a:xfrm rot="16200000">
                <a:off x="888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17" name="Rectangle 20161"/>
              <p:cNvSpPr>
                <a:spLocks noChangeArrowheads="1"/>
              </p:cNvSpPr>
              <p:nvPr/>
            </p:nvSpPr>
            <p:spPr bwMode="auto">
              <a:xfrm rot="16200000">
                <a:off x="984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18" name="Rectangle 20162"/>
              <p:cNvSpPr>
                <a:spLocks noChangeArrowheads="1"/>
              </p:cNvSpPr>
              <p:nvPr/>
            </p:nvSpPr>
            <p:spPr bwMode="auto">
              <a:xfrm rot="16200000">
                <a:off x="1080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19" name="Rectangle 20163"/>
              <p:cNvSpPr>
                <a:spLocks noChangeArrowheads="1"/>
              </p:cNvSpPr>
              <p:nvPr/>
            </p:nvSpPr>
            <p:spPr bwMode="auto">
              <a:xfrm rot="16200000">
                <a:off x="1176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20" name="Rectangle 20164"/>
              <p:cNvSpPr>
                <a:spLocks noChangeArrowheads="1"/>
              </p:cNvSpPr>
              <p:nvPr/>
            </p:nvSpPr>
            <p:spPr bwMode="auto">
              <a:xfrm rot="16200000">
                <a:off x="1272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21" name="Rectangle 20165"/>
              <p:cNvSpPr>
                <a:spLocks noChangeArrowheads="1"/>
              </p:cNvSpPr>
              <p:nvPr/>
            </p:nvSpPr>
            <p:spPr bwMode="auto">
              <a:xfrm rot="16200000">
                <a:off x="1368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22" name="Rectangle 20166"/>
              <p:cNvSpPr>
                <a:spLocks noChangeArrowheads="1"/>
              </p:cNvSpPr>
              <p:nvPr/>
            </p:nvSpPr>
            <p:spPr bwMode="auto">
              <a:xfrm rot="16200000">
                <a:off x="1464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23" name="Rectangle 20168"/>
              <p:cNvSpPr>
                <a:spLocks noChangeArrowheads="1"/>
              </p:cNvSpPr>
              <p:nvPr/>
            </p:nvSpPr>
            <p:spPr bwMode="auto">
              <a:xfrm rot="16200000">
                <a:off x="1560" y="3912"/>
                <a:ext cx="240" cy="9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000"/>
                  <a:t>457</a:t>
                </a:r>
              </a:p>
            </p:txBody>
          </p:sp>
          <p:sp>
            <p:nvSpPr>
              <p:cNvPr id="24" name="Rectangle 20169"/>
              <p:cNvSpPr>
                <a:spLocks noChangeArrowheads="1"/>
              </p:cNvSpPr>
              <p:nvPr/>
            </p:nvSpPr>
            <p:spPr bwMode="auto">
              <a:xfrm rot="16200000">
                <a:off x="1752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25" name="Rectangle 20170"/>
              <p:cNvSpPr>
                <a:spLocks noChangeArrowheads="1"/>
              </p:cNvSpPr>
              <p:nvPr/>
            </p:nvSpPr>
            <p:spPr bwMode="auto">
              <a:xfrm rot="16200000">
                <a:off x="1848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26" name="Rectangle 20171"/>
              <p:cNvSpPr>
                <a:spLocks noChangeArrowheads="1"/>
              </p:cNvSpPr>
              <p:nvPr/>
            </p:nvSpPr>
            <p:spPr bwMode="auto">
              <a:xfrm rot="16200000">
                <a:off x="1944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27" name="Rectangle 20172"/>
              <p:cNvSpPr>
                <a:spLocks noChangeArrowheads="1"/>
              </p:cNvSpPr>
              <p:nvPr/>
            </p:nvSpPr>
            <p:spPr bwMode="auto">
              <a:xfrm rot="16200000">
                <a:off x="2040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28" name="Rectangle 20173"/>
              <p:cNvSpPr>
                <a:spLocks noChangeArrowheads="1"/>
              </p:cNvSpPr>
              <p:nvPr/>
            </p:nvSpPr>
            <p:spPr bwMode="auto">
              <a:xfrm rot="16200000">
                <a:off x="2136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29" name="Rectangle 20174"/>
              <p:cNvSpPr>
                <a:spLocks noChangeArrowheads="1"/>
              </p:cNvSpPr>
              <p:nvPr/>
            </p:nvSpPr>
            <p:spPr bwMode="auto">
              <a:xfrm rot="16200000">
                <a:off x="2232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30" name="Rectangle 20175"/>
              <p:cNvSpPr>
                <a:spLocks noChangeArrowheads="1"/>
              </p:cNvSpPr>
              <p:nvPr/>
            </p:nvSpPr>
            <p:spPr bwMode="auto">
              <a:xfrm rot="16200000">
                <a:off x="2328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31" name="Rectangle 20176"/>
              <p:cNvSpPr>
                <a:spLocks noChangeArrowheads="1"/>
              </p:cNvSpPr>
              <p:nvPr/>
            </p:nvSpPr>
            <p:spPr bwMode="auto">
              <a:xfrm rot="16200000">
                <a:off x="2424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32" name="Rectangle 20188"/>
              <p:cNvSpPr>
                <a:spLocks noChangeArrowheads="1"/>
              </p:cNvSpPr>
              <p:nvPr/>
            </p:nvSpPr>
            <p:spPr bwMode="auto">
              <a:xfrm rot="16200000">
                <a:off x="600" y="3912"/>
                <a:ext cx="240" cy="9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000" dirty="0"/>
                  <a:t>532</a:t>
                </a:r>
              </a:p>
            </p:txBody>
          </p:sp>
          <p:sp>
            <p:nvSpPr>
              <p:cNvPr id="33" name="Rectangle 20190"/>
              <p:cNvSpPr>
                <a:spLocks noChangeArrowheads="1"/>
              </p:cNvSpPr>
              <p:nvPr/>
            </p:nvSpPr>
            <p:spPr bwMode="auto">
              <a:xfrm rot="16200000">
                <a:off x="1656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  <p:sp>
            <p:nvSpPr>
              <p:cNvPr id="34" name="Rectangle 20191"/>
              <p:cNvSpPr>
                <a:spLocks noChangeArrowheads="1"/>
              </p:cNvSpPr>
              <p:nvPr/>
            </p:nvSpPr>
            <p:spPr bwMode="auto">
              <a:xfrm rot="16200000">
                <a:off x="696" y="3912"/>
                <a:ext cx="240" cy="96"/>
              </a:xfrm>
              <a:prstGeom prst="rect">
                <a:avLst/>
              </a:prstGeom>
              <a:solidFill>
                <a:srgbClr val="A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/>
              </a:p>
            </p:txBody>
          </p:sp>
        </p:grpSp>
        <p:sp>
          <p:nvSpPr>
            <p:cNvPr id="13" name="Text Box 20193"/>
            <p:cNvSpPr txBox="1">
              <a:spLocks noChangeArrowheads="1"/>
            </p:cNvSpPr>
            <p:nvPr/>
          </p:nvSpPr>
          <p:spPr bwMode="auto">
            <a:xfrm>
              <a:off x="2640" y="3863"/>
              <a:ext cx="175" cy="21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14" name="Text Box 20194"/>
            <p:cNvSpPr txBox="1">
              <a:spLocks noChangeArrowheads="1"/>
            </p:cNvSpPr>
            <p:nvPr/>
          </p:nvSpPr>
          <p:spPr bwMode="auto">
            <a:xfrm>
              <a:off x="384" y="3863"/>
              <a:ext cx="175" cy="21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35" name="Rectangle 20167"/>
          <p:cNvSpPr>
            <a:spLocks noChangeArrowheads="1"/>
          </p:cNvSpPr>
          <p:nvPr/>
        </p:nvSpPr>
        <p:spPr bwMode="auto">
          <a:xfrm rot="16200000">
            <a:off x="2140743" y="4047817"/>
            <a:ext cx="642938" cy="257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36" name="Rectangle 20177"/>
          <p:cNvSpPr>
            <a:spLocks noChangeArrowheads="1"/>
          </p:cNvSpPr>
          <p:nvPr/>
        </p:nvSpPr>
        <p:spPr bwMode="auto">
          <a:xfrm rot="16200000">
            <a:off x="4683919" y="4047818"/>
            <a:ext cx="642938" cy="257175"/>
          </a:xfrm>
          <a:prstGeom prst="rect">
            <a:avLst/>
          </a:prstGeom>
          <a:solidFill>
            <a:srgbClr val="0099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grpSp>
        <p:nvGrpSpPr>
          <p:cNvPr id="4" name="Group 36"/>
          <p:cNvGrpSpPr/>
          <p:nvPr/>
        </p:nvGrpSpPr>
        <p:grpSpPr>
          <a:xfrm>
            <a:off x="1752600" y="3281362"/>
            <a:ext cx="1524000" cy="381000"/>
            <a:chOff x="1371600" y="4001869"/>
            <a:chExt cx="1524000" cy="381000"/>
          </a:xfrm>
        </p:grpSpPr>
        <p:sp>
          <p:nvSpPr>
            <p:cNvPr id="38" name="Line 24"/>
            <p:cNvSpPr>
              <a:spLocks noChangeShapeType="1"/>
            </p:cNvSpPr>
            <p:nvPr/>
          </p:nvSpPr>
          <p:spPr bwMode="auto">
            <a:xfrm>
              <a:off x="1858963" y="4200307"/>
              <a:ext cx="427037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26"/>
            <p:cNvSpPr>
              <a:spLocks noChangeArrowheads="1"/>
            </p:cNvSpPr>
            <p:nvPr/>
          </p:nvSpPr>
          <p:spPr bwMode="auto">
            <a:xfrm>
              <a:off x="1371600" y="4001869"/>
              <a:ext cx="685800" cy="381000"/>
            </a:xfrm>
            <a:prstGeom prst="ellipse">
              <a:avLst/>
            </a:prstGeom>
            <a:gradFill rotWithShape="1">
              <a:gsLst>
                <a:gs pos="0">
                  <a:srgbClr val="3C7D25">
                    <a:gamma/>
                    <a:tint val="42353"/>
                    <a:invGamma/>
                  </a:srgbClr>
                </a:gs>
                <a:gs pos="100000">
                  <a:srgbClr val="3C7D25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/>
                <a:t>Cy3</a:t>
              </a:r>
            </a:p>
          </p:txBody>
        </p:sp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2209800" y="4001869"/>
              <a:ext cx="685800" cy="381000"/>
            </a:xfrm>
            <a:prstGeom prst="ellipse">
              <a:avLst/>
            </a:prstGeom>
            <a:gradFill rotWithShape="1">
              <a:gsLst>
                <a:gs pos="0">
                  <a:srgbClr val="D72929">
                    <a:gamma/>
                    <a:tint val="15294"/>
                    <a:invGamma/>
                  </a:srgbClr>
                </a:gs>
                <a:gs pos="100000">
                  <a:srgbClr val="D72929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smtClean="0"/>
                <a:t>A647</a:t>
              </a:r>
              <a:endParaRPr lang="en-US" b="1" dirty="0"/>
            </a:p>
          </p:txBody>
        </p:sp>
      </p:grpSp>
      <p:grpSp>
        <p:nvGrpSpPr>
          <p:cNvPr id="5" name="Group 40"/>
          <p:cNvGrpSpPr/>
          <p:nvPr/>
        </p:nvGrpSpPr>
        <p:grpSpPr>
          <a:xfrm>
            <a:off x="4114800" y="3281362"/>
            <a:ext cx="1524000" cy="381000"/>
            <a:chOff x="1371600" y="4001869"/>
            <a:chExt cx="1524000" cy="381000"/>
          </a:xfrm>
        </p:grpSpPr>
        <p:sp>
          <p:nvSpPr>
            <p:cNvPr id="42" name="Line 24"/>
            <p:cNvSpPr>
              <a:spLocks noChangeShapeType="1"/>
            </p:cNvSpPr>
            <p:nvPr/>
          </p:nvSpPr>
          <p:spPr bwMode="auto">
            <a:xfrm>
              <a:off x="1858963" y="4200307"/>
              <a:ext cx="427037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Oval 26"/>
            <p:cNvSpPr>
              <a:spLocks noChangeArrowheads="1"/>
            </p:cNvSpPr>
            <p:nvPr/>
          </p:nvSpPr>
          <p:spPr bwMode="auto">
            <a:xfrm>
              <a:off x="1371600" y="4001869"/>
              <a:ext cx="685800" cy="3810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1B40B5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smtClean="0"/>
                <a:t>Cy2</a:t>
              </a:r>
              <a:endParaRPr lang="en-US" b="1" dirty="0"/>
            </a:p>
          </p:txBody>
        </p:sp>
        <p:sp>
          <p:nvSpPr>
            <p:cNvPr id="44" name="Oval 27"/>
            <p:cNvSpPr>
              <a:spLocks noChangeArrowheads="1"/>
            </p:cNvSpPr>
            <p:nvPr/>
          </p:nvSpPr>
          <p:spPr bwMode="auto">
            <a:xfrm>
              <a:off x="2209800" y="4001869"/>
              <a:ext cx="685800" cy="381000"/>
            </a:xfrm>
            <a:prstGeom prst="ellipse">
              <a:avLst/>
            </a:prstGeom>
            <a:gradFill rotWithShape="1">
              <a:gsLst>
                <a:gs pos="0">
                  <a:srgbClr val="D72929">
                    <a:gamma/>
                    <a:tint val="15294"/>
                    <a:invGamma/>
                  </a:srgbClr>
                </a:gs>
                <a:gs pos="100000">
                  <a:srgbClr val="D72929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smtClean="0"/>
                <a:t>A647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18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5" grpId="0" animBg="1"/>
      <p:bldP spid="35" grpId="1" animBg="1"/>
      <p:bldP spid="36" grpId="0" animBg="1"/>
      <p:bldP spid="3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Multicolor Single Molecule Switching: Emission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447800"/>
          </a:xfrm>
        </p:spPr>
        <p:txBody>
          <a:bodyPr/>
          <a:lstStyle/>
          <a:p>
            <a:r>
              <a:rPr lang="en-US" dirty="0" smtClean="0"/>
              <a:t>If you use high enough laser power, many molecules can be driven to the dark state</a:t>
            </a:r>
          </a:p>
          <a:p>
            <a:r>
              <a:rPr lang="en-US" dirty="0" smtClean="0"/>
              <a:t>Cy3B, Atto488, …</a:t>
            </a:r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905000" y="4133910"/>
            <a:ext cx="1371600" cy="457200"/>
            <a:chOff x="864" y="3168"/>
            <a:chExt cx="864" cy="288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1905000" y="2076510"/>
            <a:ext cx="1371600" cy="457200"/>
            <a:chOff x="864" y="3168"/>
            <a:chExt cx="864" cy="288"/>
          </a:xfrm>
        </p:grpSpPr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9"/>
          <p:cNvGrpSpPr>
            <a:grpSpLocks/>
          </p:cNvGrpSpPr>
          <p:nvPr/>
        </p:nvGrpSpPr>
        <p:grpSpPr bwMode="auto">
          <a:xfrm>
            <a:off x="4241800" y="2609910"/>
            <a:ext cx="1371600" cy="457200"/>
            <a:chOff x="864" y="3168"/>
            <a:chExt cx="864" cy="288"/>
          </a:xfrm>
        </p:grpSpPr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1104900" y="413391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0</a:t>
            </a:r>
            <a:endParaRPr lang="en-US" sz="2400">
              <a:latin typeface="Chalkboard" charset="0"/>
            </a:endParaRPr>
          </a:p>
        </p:txBody>
      </p:sp>
      <p:sp>
        <p:nvSpPr>
          <p:cNvPr id="20" name="Rectangle 30"/>
          <p:cNvSpPr>
            <a:spLocks noChangeArrowheads="1"/>
          </p:cNvSpPr>
          <p:nvPr/>
        </p:nvSpPr>
        <p:spPr bwMode="auto">
          <a:xfrm>
            <a:off x="1104900" y="207651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21" name="Line 32"/>
          <p:cNvSpPr>
            <a:spLocks noChangeShapeType="1"/>
          </p:cNvSpPr>
          <p:nvPr/>
        </p:nvSpPr>
        <p:spPr bwMode="auto">
          <a:xfrm flipV="1">
            <a:off x="2133600" y="2228910"/>
            <a:ext cx="0" cy="2362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33"/>
          <p:cNvSpPr>
            <a:spLocks/>
          </p:cNvSpPr>
          <p:nvPr/>
        </p:nvSpPr>
        <p:spPr bwMode="auto">
          <a:xfrm rot="1596976">
            <a:off x="2133600" y="222891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35"/>
          <p:cNvSpPr>
            <a:spLocks/>
          </p:cNvSpPr>
          <p:nvPr/>
        </p:nvSpPr>
        <p:spPr bwMode="auto">
          <a:xfrm rot="20003024" flipH="1">
            <a:off x="2057400" y="428631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5765800" y="253371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T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25" name="Oval 40"/>
          <p:cNvSpPr>
            <a:spLocks noChangeArrowheads="1"/>
          </p:cNvSpPr>
          <p:nvPr/>
        </p:nvSpPr>
        <p:spPr bwMode="auto">
          <a:xfrm>
            <a:off x="2097088" y="45514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41"/>
          <p:cNvSpPr>
            <a:spLocks noChangeArrowheads="1"/>
          </p:cNvSpPr>
          <p:nvPr/>
        </p:nvSpPr>
        <p:spPr bwMode="auto">
          <a:xfrm>
            <a:off x="2101850" y="21892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42"/>
          <p:cNvSpPr>
            <a:spLocks noChangeArrowheads="1"/>
          </p:cNvSpPr>
          <p:nvPr/>
        </p:nvSpPr>
        <p:spPr bwMode="auto">
          <a:xfrm>
            <a:off x="2787650" y="250196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43"/>
          <p:cNvSpPr>
            <a:spLocks noChangeArrowheads="1"/>
          </p:cNvSpPr>
          <p:nvPr/>
        </p:nvSpPr>
        <p:spPr bwMode="auto">
          <a:xfrm>
            <a:off x="2782888" y="424662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45"/>
          <p:cNvSpPr>
            <a:spLocks/>
          </p:cNvSpPr>
          <p:nvPr/>
        </p:nvSpPr>
        <p:spPr bwMode="auto">
          <a:xfrm flipV="1">
            <a:off x="990600" y="3219510"/>
            <a:ext cx="10160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40" y="85"/>
              </a:cxn>
            </a:cxnLst>
            <a:rect l="0" t="0" r="r" b="b"/>
            <a:pathLst>
              <a:path w="640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597" y="59"/>
                  <a:pt x="640" y="85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46"/>
          <p:cNvSpPr>
            <a:spLocks noChangeArrowheads="1"/>
          </p:cNvSpPr>
          <p:nvPr/>
        </p:nvSpPr>
        <p:spPr bwMode="auto">
          <a:xfrm>
            <a:off x="152400" y="3067110"/>
            <a:ext cx="755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00FF"/>
                </a:solidFill>
                <a:latin typeface="Helvetica" pitchFamily="34" charset="0"/>
              </a:rPr>
              <a:t>exc</a:t>
            </a:r>
          </a:p>
        </p:txBody>
      </p:sp>
      <p:sp>
        <p:nvSpPr>
          <p:cNvPr id="31" name="Rectangle 48"/>
          <p:cNvSpPr>
            <a:spLocks noChangeArrowheads="1"/>
          </p:cNvSpPr>
          <p:nvPr/>
        </p:nvSpPr>
        <p:spPr bwMode="auto">
          <a:xfrm>
            <a:off x="1720294" y="1447800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halkboard" charset="0"/>
              </a:rPr>
              <a:t>Singlet </a:t>
            </a:r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32" name="Rectangle 49"/>
          <p:cNvSpPr>
            <a:spLocks noChangeArrowheads="1"/>
          </p:cNvSpPr>
          <p:nvPr/>
        </p:nvSpPr>
        <p:spPr bwMode="auto">
          <a:xfrm>
            <a:off x="4010594" y="1447800"/>
            <a:ext cx="16419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halkboard" charset="0"/>
              </a:rPr>
              <a:t>Triplet </a:t>
            </a:r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 rot="1596976">
            <a:off x="4583000" y="2752093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41"/>
          <p:cNvSpPr>
            <a:spLocks noChangeArrowheads="1"/>
          </p:cNvSpPr>
          <p:nvPr/>
        </p:nvSpPr>
        <p:spPr bwMode="auto">
          <a:xfrm>
            <a:off x="4551250" y="2712406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42"/>
          <p:cNvSpPr>
            <a:spLocks noChangeArrowheads="1"/>
          </p:cNvSpPr>
          <p:nvPr/>
        </p:nvSpPr>
        <p:spPr bwMode="auto">
          <a:xfrm>
            <a:off x="5237050" y="302514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" name="Straight Arrow Connector 35"/>
          <p:cNvCxnSpPr>
            <a:stCxn id="27" idx="6"/>
            <a:endCxn id="34" idx="2"/>
          </p:cNvCxnSpPr>
          <p:nvPr/>
        </p:nvCxnSpPr>
        <p:spPr>
          <a:xfrm>
            <a:off x="2863850" y="2540060"/>
            <a:ext cx="1687400" cy="2104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9"/>
          <p:cNvGrpSpPr>
            <a:grpSpLocks/>
          </p:cNvGrpSpPr>
          <p:nvPr/>
        </p:nvGrpSpPr>
        <p:grpSpPr bwMode="auto">
          <a:xfrm>
            <a:off x="6248400" y="3307046"/>
            <a:ext cx="1371600" cy="457200"/>
            <a:chOff x="864" y="3168"/>
            <a:chExt cx="864" cy="288"/>
          </a:xfrm>
        </p:grpSpPr>
        <p:sp>
          <p:nvSpPr>
            <p:cNvPr id="38" name="Line 2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2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2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2" name="Freeform 33"/>
          <p:cNvSpPr>
            <a:spLocks/>
          </p:cNvSpPr>
          <p:nvPr/>
        </p:nvSpPr>
        <p:spPr bwMode="auto">
          <a:xfrm rot="1596976">
            <a:off x="6589600" y="3449229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6557850" y="3409542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7243650" y="3722279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49"/>
          <p:cNvSpPr>
            <a:spLocks noChangeArrowheads="1"/>
          </p:cNvSpPr>
          <p:nvPr/>
        </p:nvSpPr>
        <p:spPr bwMode="auto">
          <a:xfrm>
            <a:off x="6170279" y="1447800"/>
            <a:ext cx="21467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halkboard" charset="0"/>
              </a:rPr>
              <a:t>Other dark states</a:t>
            </a:r>
            <a:endParaRPr lang="en-US" sz="2000" dirty="0">
              <a:solidFill>
                <a:schemeClr val="accent2"/>
              </a:solidFill>
              <a:latin typeface="Chalkboard" charset="0"/>
            </a:endParaRPr>
          </a:p>
        </p:txBody>
      </p:sp>
      <p:cxnSp>
        <p:nvCxnSpPr>
          <p:cNvPr id="46" name="Straight Arrow Connector 45"/>
          <p:cNvCxnSpPr>
            <a:endCxn id="43" idx="2"/>
          </p:cNvCxnSpPr>
          <p:nvPr/>
        </p:nvCxnSpPr>
        <p:spPr>
          <a:xfrm>
            <a:off x="5283200" y="3073505"/>
            <a:ext cx="1274650" cy="3741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8" idx="6"/>
          </p:cNvCxnSpPr>
          <p:nvPr/>
        </p:nvCxnSpPr>
        <p:spPr>
          <a:xfrm flipH="1">
            <a:off x="2859088" y="3764247"/>
            <a:ext cx="4384562" cy="5204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19450" y="650252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See Dempsey et al. Nat. Meth. 2011, p. 1027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5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Multicolor STORM/PALM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799797" y="1676400"/>
            <a:ext cx="1160585" cy="422031"/>
          </a:xfrm>
          <a:prstGeom prst="ellipse">
            <a:avLst/>
          </a:prstGeom>
          <a:solidFill>
            <a:srgbClr val="805B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mEosFP2</a:t>
            </a:r>
          </a:p>
        </p:txBody>
      </p:sp>
      <p:sp>
        <p:nvSpPr>
          <p:cNvPr id="4" name="Oval 3"/>
          <p:cNvSpPr/>
          <p:nvPr/>
        </p:nvSpPr>
        <p:spPr>
          <a:xfrm>
            <a:off x="5009597" y="1676400"/>
            <a:ext cx="1371600" cy="422031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Alexa647</a:t>
            </a:r>
            <a:endParaRPr lang="en-US" sz="2400" dirty="0"/>
          </a:p>
        </p:txBody>
      </p:sp>
      <p:sp>
        <p:nvSpPr>
          <p:cNvPr id="5" name="AutoShape 28"/>
          <p:cNvSpPr>
            <a:spLocks noChangeArrowheads="1"/>
          </p:cNvSpPr>
          <p:nvPr/>
        </p:nvSpPr>
        <p:spPr bwMode="auto">
          <a:xfrm>
            <a:off x="2799797" y="1098855"/>
            <a:ext cx="510122" cy="765183"/>
          </a:xfrm>
          <a:prstGeom prst="lightningBolt">
            <a:avLst/>
          </a:prstGeom>
          <a:solidFill>
            <a:schemeClr val="accent3">
              <a:lumMod val="7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000" y="129540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561 nm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AutoShape 28"/>
          <p:cNvSpPr>
            <a:spLocks noChangeArrowheads="1"/>
          </p:cNvSpPr>
          <p:nvPr/>
        </p:nvSpPr>
        <p:spPr bwMode="auto">
          <a:xfrm>
            <a:off x="5009597" y="1098855"/>
            <a:ext cx="510122" cy="765183"/>
          </a:xfrm>
          <a:prstGeom prst="lightningBol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14800" y="129540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642 nm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960382" y="2278083"/>
            <a:ext cx="1119722" cy="4572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58845" y="2831068"/>
            <a:ext cx="1379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635DRLPXR</a:t>
            </a:r>
            <a:endParaRPr lang="en-US" sz="2000" dirty="0"/>
          </a:p>
        </p:txBody>
      </p:sp>
      <p:sp>
        <p:nvSpPr>
          <p:cNvPr id="11" name="Bent Arrow 10"/>
          <p:cNvSpPr/>
          <p:nvPr/>
        </p:nvSpPr>
        <p:spPr>
          <a:xfrm rot="5400000">
            <a:off x="5465851" y="2951250"/>
            <a:ext cx="609600" cy="650697"/>
          </a:xfrm>
          <a:prstGeom prst="ben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16200000" flipH="1">
            <a:off x="3025730" y="2951251"/>
            <a:ext cx="609600" cy="650697"/>
          </a:xfrm>
          <a:prstGeom prst="ben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32690" y="222146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575 nm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9702" y="222146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675 nm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7" name="mEos2+A647_tubulin_Raw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3962400"/>
            <a:ext cx="4876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99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 animBg="1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 descr="C:\Users\bh\Walking\Ra\Presentations\STORM\Data\Microtubule\Daichi_111026_8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0601"/>
            <a:ext cx="3159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mEos2-tubulin</a:t>
            </a:r>
          </a:p>
          <a:p>
            <a:r>
              <a:rPr lang="en-US" sz="2400" dirty="0" err="1" smtClean="0">
                <a:solidFill>
                  <a:srgbClr val="FF0000"/>
                </a:solidFill>
              </a:rPr>
              <a:t>Alexa</a:t>
            </a:r>
            <a:r>
              <a:rPr lang="en-US" sz="2400" dirty="0" smtClean="0">
                <a:solidFill>
                  <a:srgbClr val="FF0000"/>
                </a:solidFill>
              </a:rPr>
              <a:t> 647 anti-</a:t>
            </a:r>
            <a:r>
              <a:rPr lang="el-GR" sz="2400" dirty="0" smtClean="0">
                <a:solidFill>
                  <a:srgbClr val="FF0000"/>
                </a:solidFill>
              </a:rPr>
              <a:t>β</a:t>
            </a:r>
            <a:r>
              <a:rPr lang="en-US" sz="2400" dirty="0" smtClean="0">
                <a:solidFill>
                  <a:srgbClr val="FF0000"/>
                </a:solidFill>
              </a:rPr>
              <a:t> tubulin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Drosophila S2 cells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638800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 µm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57229" y="6488668"/>
            <a:ext cx="178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Daichi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Kamiyama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 descr="C:\Users\bh\Walking\Ra\Presentations\STORM\Data\Microtubule\Daichi_111026_8_1_mEos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1" name="Picture 3" descr="C:\Users\bh\Walking\Ra\Presentations\STORM\Data\Microtubule\Daichi_111026_8_1_A64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0" y="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8600" y="2743200"/>
            <a:ext cx="3356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Alexa</a:t>
            </a:r>
            <a:r>
              <a:rPr lang="en-US" sz="2400" dirty="0" smtClean="0">
                <a:solidFill>
                  <a:schemeClr val="bg1"/>
                </a:solidFill>
              </a:rPr>
              <a:t> 647 – anti </a:t>
            </a:r>
            <a:r>
              <a:rPr lang="el-GR" sz="2400" dirty="0" smtClean="0">
                <a:solidFill>
                  <a:schemeClr val="bg1"/>
                </a:solidFill>
              </a:rPr>
              <a:t>β</a:t>
            </a:r>
            <a:r>
              <a:rPr lang="en-US" sz="2400" dirty="0" smtClean="0">
                <a:solidFill>
                  <a:schemeClr val="bg1"/>
                </a:solidFill>
              </a:rPr>
              <a:t> tubulin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6248400"/>
            <a:ext cx="1972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mEos2 tubulin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57229" y="6488668"/>
            <a:ext cx="178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Daichi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Kamiyama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alternative strategy: time slicing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multi-pass emission filter</a:t>
            </a:r>
          </a:p>
          <a:p>
            <a:r>
              <a:rPr lang="en-US" dirty="0" smtClean="0"/>
              <a:t>Alternate laser excitation so that every other frame is a different dye.</a:t>
            </a:r>
            <a:endParaRPr lang="en-US" dirty="0"/>
          </a:p>
        </p:txBody>
      </p:sp>
      <p:sp>
        <p:nvSpPr>
          <p:cNvPr id="45" name="Rectangle 20159"/>
          <p:cNvSpPr>
            <a:spLocks noChangeArrowheads="1"/>
          </p:cNvSpPr>
          <p:nvPr/>
        </p:nvSpPr>
        <p:spPr bwMode="auto">
          <a:xfrm rot="16200000">
            <a:off x="2388395" y="4047826"/>
            <a:ext cx="642938" cy="257175"/>
          </a:xfrm>
          <a:prstGeom prst="rect">
            <a:avLst/>
          </a:prstGeom>
          <a:solidFill>
            <a:srgbClr val="159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6" name="Rectangle 20160"/>
          <p:cNvSpPr>
            <a:spLocks noChangeArrowheads="1"/>
          </p:cNvSpPr>
          <p:nvPr/>
        </p:nvSpPr>
        <p:spPr bwMode="auto">
          <a:xfrm rot="16200000">
            <a:off x="2645570" y="4047826"/>
            <a:ext cx="642938" cy="257175"/>
          </a:xfrm>
          <a:prstGeom prst="rect">
            <a:avLst/>
          </a:prstGeom>
          <a:solidFill>
            <a:srgbClr val="AC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7" name="Rectangle 20161"/>
          <p:cNvSpPr>
            <a:spLocks noChangeArrowheads="1"/>
          </p:cNvSpPr>
          <p:nvPr/>
        </p:nvSpPr>
        <p:spPr bwMode="auto">
          <a:xfrm rot="16200000">
            <a:off x="2902745" y="4047826"/>
            <a:ext cx="642938" cy="257175"/>
          </a:xfrm>
          <a:prstGeom prst="rect">
            <a:avLst/>
          </a:prstGeom>
          <a:solidFill>
            <a:srgbClr val="159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8" name="Rectangle 20162"/>
          <p:cNvSpPr>
            <a:spLocks noChangeArrowheads="1"/>
          </p:cNvSpPr>
          <p:nvPr/>
        </p:nvSpPr>
        <p:spPr bwMode="auto">
          <a:xfrm rot="16200000">
            <a:off x="3159920" y="4047826"/>
            <a:ext cx="642938" cy="257175"/>
          </a:xfrm>
          <a:prstGeom prst="rect">
            <a:avLst/>
          </a:prstGeom>
          <a:solidFill>
            <a:srgbClr val="AC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9" name="Rectangle 20163"/>
          <p:cNvSpPr>
            <a:spLocks noChangeArrowheads="1"/>
          </p:cNvSpPr>
          <p:nvPr/>
        </p:nvSpPr>
        <p:spPr bwMode="auto">
          <a:xfrm rot="16200000">
            <a:off x="3417095" y="4047826"/>
            <a:ext cx="642938" cy="257175"/>
          </a:xfrm>
          <a:prstGeom prst="rect">
            <a:avLst/>
          </a:prstGeom>
          <a:solidFill>
            <a:srgbClr val="159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50" name="Rectangle 20164"/>
          <p:cNvSpPr>
            <a:spLocks noChangeArrowheads="1"/>
          </p:cNvSpPr>
          <p:nvPr/>
        </p:nvSpPr>
        <p:spPr bwMode="auto">
          <a:xfrm rot="16200000">
            <a:off x="3674270" y="4047826"/>
            <a:ext cx="642938" cy="257175"/>
          </a:xfrm>
          <a:prstGeom prst="rect">
            <a:avLst/>
          </a:prstGeom>
          <a:solidFill>
            <a:srgbClr val="AC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51" name="Rectangle 20165"/>
          <p:cNvSpPr>
            <a:spLocks noChangeArrowheads="1"/>
          </p:cNvSpPr>
          <p:nvPr/>
        </p:nvSpPr>
        <p:spPr bwMode="auto">
          <a:xfrm rot="16200000">
            <a:off x="3931445" y="4047826"/>
            <a:ext cx="642938" cy="257175"/>
          </a:xfrm>
          <a:prstGeom prst="rect">
            <a:avLst/>
          </a:prstGeom>
          <a:solidFill>
            <a:srgbClr val="159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52" name="Rectangle 20166"/>
          <p:cNvSpPr>
            <a:spLocks noChangeArrowheads="1"/>
          </p:cNvSpPr>
          <p:nvPr/>
        </p:nvSpPr>
        <p:spPr bwMode="auto">
          <a:xfrm rot="16200000">
            <a:off x="4188620" y="4047826"/>
            <a:ext cx="642938" cy="257175"/>
          </a:xfrm>
          <a:prstGeom prst="rect">
            <a:avLst/>
          </a:prstGeom>
          <a:solidFill>
            <a:srgbClr val="AC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64" name="Rectangle 20191"/>
          <p:cNvSpPr>
            <a:spLocks noChangeArrowheads="1"/>
          </p:cNvSpPr>
          <p:nvPr/>
        </p:nvSpPr>
        <p:spPr bwMode="auto">
          <a:xfrm rot="16200000">
            <a:off x="2131220" y="4047826"/>
            <a:ext cx="642938" cy="257175"/>
          </a:xfrm>
          <a:prstGeom prst="rect">
            <a:avLst/>
          </a:prstGeom>
          <a:solidFill>
            <a:srgbClr val="AC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4" name="Text Box 20194"/>
          <p:cNvSpPr txBox="1">
            <a:spLocks noChangeArrowheads="1"/>
          </p:cNvSpPr>
          <p:nvPr/>
        </p:nvSpPr>
        <p:spPr bwMode="auto">
          <a:xfrm>
            <a:off x="1295401" y="3916560"/>
            <a:ext cx="468809" cy="5840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8" name="Line 24"/>
          <p:cNvSpPr>
            <a:spLocks noChangeShapeType="1"/>
          </p:cNvSpPr>
          <p:nvPr/>
        </p:nvSpPr>
        <p:spPr bwMode="auto">
          <a:xfrm>
            <a:off x="2239963" y="3479800"/>
            <a:ext cx="42703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9" name="Oval 26"/>
          <p:cNvSpPr>
            <a:spLocks noChangeArrowheads="1"/>
          </p:cNvSpPr>
          <p:nvPr/>
        </p:nvSpPr>
        <p:spPr bwMode="auto">
          <a:xfrm>
            <a:off x="1752600" y="3281362"/>
            <a:ext cx="685800" cy="381000"/>
          </a:xfrm>
          <a:prstGeom prst="ellipse">
            <a:avLst/>
          </a:prstGeom>
          <a:gradFill rotWithShape="1">
            <a:gsLst>
              <a:gs pos="0">
                <a:srgbClr val="3C7D25">
                  <a:gamma/>
                  <a:tint val="42353"/>
                  <a:invGamma/>
                </a:srgbClr>
              </a:gs>
              <a:gs pos="100000">
                <a:srgbClr val="3C7D25"/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 smtClean="0"/>
              <a:t>Cy3B</a:t>
            </a:r>
            <a:endParaRPr lang="en-US" b="1" dirty="0"/>
          </a:p>
        </p:txBody>
      </p:sp>
      <p:sp>
        <p:nvSpPr>
          <p:cNvPr id="70" name="Oval 27"/>
          <p:cNvSpPr>
            <a:spLocks noChangeArrowheads="1"/>
          </p:cNvSpPr>
          <p:nvPr/>
        </p:nvSpPr>
        <p:spPr bwMode="auto">
          <a:xfrm>
            <a:off x="2590800" y="3281362"/>
            <a:ext cx="685800" cy="381000"/>
          </a:xfrm>
          <a:prstGeom prst="ellipse">
            <a:avLst/>
          </a:prstGeom>
          <a:gradFill rotWithShape="1">
            <a:gsLst>
              <a:gs pos="0">
                <a:srgbClr val="D72929">
                  <a:gamma/>
                  <a:tint val="15294"/>
                  <a:invGamma/>
                </a:srgbClr>
              </a:gs>
              <a:gs pos="100000">
                <a:srgbClr val="D72929"/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 smtClean="0"/>
              <a:t>A647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22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Multicolor imaging approaches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/>
          <a:lstStyle/>
          <a:p>
            <a:r>
              <a:rPr lang="en-US" dirty="0" smtClean="0"/>
              <a:t>By emission wavelengths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68512"/>
            <a:ext cx="4040188" cy="425608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Simple fluorophores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Low crosstalk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Continuous imaging</a:t>
            </a:r>
            <a:endParaRPr lang="en-US" dirty="0">
              <a:solidFill>
                <a:srgbClr val="008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 smtClean="0"/>
              <a:t>Multi-channel detection optics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Needs nanometer scale image alignment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/>
          <a:lstStyle/>
          <a:p>
            <a:r>
              <a:rPr lang="en-US" dirty="0" smtClean="0"/>
              <a:t>By activation wavelengths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68512"/>
            <a:ext cx="4041775" cy="425608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Dye-pairs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Crosstalk from nonspecific activation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Laser sequences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Single channel detection</a:t>
            </a:r>
            <a:br>
              <a:rPr lang="en-US" dirty="0" smtClean="0">
                <a:solidFill>
                  <a:srgbClr val="008000"/>
                </a:solidFill>
              </a:rPr>
            </a:br>
            <a:endParaRPr lang="en-US" dirty="0" smtClean="0">
              <a:solidFill>
                <a:srgbClr val="008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Images naturally aligned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9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Resolution Limit in Light Microscopy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= </a:t>
            </a:r>
            <a:r>
              <a:rPr lang="en-US" dirty="0" smtClean="0">
                <a:latin typeface="Symbol" pitchFamily="18" charset="2"/>
              </a:rPr>
              <a:t>l</a:t>
            </a:r>
            <a:r>
              <a:rPr lang="en-US" dirty="0" smtClean="0"/>
              <a:t> / 2n sin </a:t>
            </a:r>
            <a:r>
              <a:rPr lang="en-US" dirty="0" smtClean="0">
                <a:latin typeface="Symbol" pitchFamily="18" charset="2"/>
              </a:rPr>
              <a:t>a</a:t>
            </a:r>
          </a:p>
          <a:p>
            <a:r>
              <a:rPr lang="en-US" dirty="0" smtClean="0"/>
              <a:t>To improve resolution (smaller d):</a:t>
            </a:r>
          </a:p>
          <a:p>
            <a:endParaRPr lang="en-US" dirty="0" smtClean="0"/>
          </a:p>
          <a:p>
            <a:r>
              <a:rPr lang="en-US" dirty="0" smtClean="0"/>
              <a:t>Use smaller </a:t>
            </a:r>
            <a:r>
              <a:rPr lang="en-US" dirty="0" smtClean="0">
                <a:latin typeface="Symbol" pitchFamily="18" charset="2"/>
              </a:rPr>
              <a:t>l</a:t>
            </a:r>
            <a:r>
              <a:rPr lang="en-US" dirty="0" smtClean="0"/>
              <a:t> – UV objectives</a:t>
            </a:r>
          </a:p>
          <a:p>
            <a:endParaRPr lang="en-US" dirty="0" smtClean="0"/>
          </a:p>
          <a:p>
            <a:r>
              <a:rPr lang="en-US" dirty="0" smtClean="0"/>
              <a:t>Use larger n – Sapphire coverslips</a:t>
            </a:r>
          </a:p>
          <a:p>
            <a:endParaRPr lang="en-US" dirty="0" smtClean="0"/>
          </a:p>
          <a:p>
            <a:r>
              <a:rPr lang="en-US" dirty="0" smtClean="0"/>
              <a:t>Use larger </a:t>
            </a:r>
            <a:r>
              <a:rPr lang="en-US" dirty="0" smtClean="0">
                <a:latin typeface="Symbol" pitchFamily="18" charset="2"/>
              </a:rPr>
              <a:t>a</a:t>
            </a:r>
            <a:r>
              <a:rPr lang="en-US" dirty="0" smtClean="0"/>
              <a:t> – 4pi / I5M</a:t>
            </a:r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293643" y="4766468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grpSp>
        <p:nvGrpSpPr>
          <p:cNvPr id="4" name="Group 3"/>
          <p:cNvGrpSpPr/>
          <p:nvPr/>
        </p:nvGrpSpPr>
        <p:grpSpPr>
          <a:xfrm rot="16200000">
            <a:off x="6942138" y="3421062"/>
            <a:ext cx="1385887" cy="1706563"/>
            <a:chOff x="5062538" y="4860925"/>
            <a:chExt cx="1385887" cy="1706563"/>
          </a:xfrm>
        </p:grpSpPr>
        <p:sp>
          <p:nvSpPr>
            <p:cNvPr id="18" name="Freeform 8"/>
            <p:cNvSpPr>
              <a:spLocks/>
            </p:cNvSpPr>
            <p:nvPr/>
          </p:nvSpPr>
          <p:spPr bwMode="auto">
            <a:xfrm rot="-10800000">
              <a:off x="5537200" y="5102225"/>
              <a:ext cx="307975" cy="1222375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5100637" y="5111750"/>
              <a:ext cx="503064" cy="579999"/>
            </a:xfrm>
            <a:custGeom>
              <a:avLst/>
              <a:gdLst>
                <a:gd name="connsiteX0" fmla="*/ 0 w 5605"/>
                <a:gd name="connsiteY0" fmla="*/ 9628 h 9628"/>
                <a:gd name="connsiteX1" fmla="*/ 1125 w 5605"/>
                <a:gd name="connsiteY1" fmla="*/ 0 h 9628"/>
                <a:gd name="connsiteX2" fmla="*/ 5605 w 5605"/>
                <a:gd name="connsiteY2" fmla="*/ 93 h 9628"/>
                <a:gd name="connsiteX0" fmla="*/ 0 w 2007"/>
                <a:gd name="connsiteY0" fmla="*/ 10000 h 10000"/>
                <a:gd name="connsiteX1" fmla="*/ 2007 w 2007"/>
                <a:gd name="connsiteY1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" h="10000">
                  <a:moveTo>
                    <a:pt x="0" y="10000"/>
                  </a:moveTo>
                  <a:lnTo>
                    <a:pt x="200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5064124" y="5691743"/>
              <a:ext cx="541235" cy="605184"/>
            </a:xfrm>
            <a:custGeom>
              <a:avLst/>
              <a:gdLst>
                <a:gd name="connsiteX0" fmla="*/ 0 w 10000"/>
                <a:gd name="connsiteY0" fmla="*/ 0 h 9515"/>
                <a:gd name="connsiteX1" fmla="*/ 1212 w 10000"/>
                <a:gd name="connsiteY1" fmla="*/ 9515 h 9515"/>
                <a:gd name="connsiteX2" fmla="*/ 10000 w 10000"/>
                <a:gd name="connsiteY2" fmla="*/ 352 h 9515"/>
                <a:gd name="connsiteX0" fmla="*/ 0 w 1212"/>
                <a:gd name="connsiteY0" fmla="*/ 0 h 10000"/>
                <a:gd name="connsiteX1" fmla="*/ 1212 w 1212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2" h="10000">
                  <a:moveTo>
                    <a:pt x="0" y="0"/>
                  </a:moveTo>
                  <a:lnTo>
                    <a:pt x="1212" y="100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 rot="5400000">
              <a:off x="6065838" y="4978400"/>
              <a:ext cx="23495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 rot="5400000">
              <a:off x="6057106" y="6441282"/>
              <a:ext cx="252413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5553075" y="4860925"/>
              <a:ext cx="895350" cy="1144588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384" y="0"/>
                </a:cxn>
                <a:cxn ang="0">
                  <a:pos x="384" y="491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 flipV="1">
              <a:off x="5553075" y="5419725"/>
              <a:ext cx="895350" cy="1146175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384" y="0"/>
                </a:cxn>
                <a:cxn ang="0">
                  <a:pos x="384" y="491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 rot="5400000">
              <a:off x="4722019" y="5723732"/>
              <a:ext cx="681037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rc 38"/>
            <p:cNvSpPr>
              <a:spLocks/>
            </p:cNvSpPr>
            <p:nvPr/>
          </p:nvSpPr>
          <p:spPr bwMode="auto">
            <a:xfrm>
              <a:off x="5089525" y="5570538"/>
              <a:ext cx="195263" cy="149225"/>
            </a:xfrm>
            <a:custGeom>
              <a:avLst/>
              <a:gdLst>
                <a:gd name="G0" fmla="+- 0 0 0"/>
                <a:gd name="G1" fmla="+- 16530 0 0"/>
                <a:gd name="G2" fmla="+- 21600 0 0"/>
                <a:gd name="T0" fmla="*/ 13903 w 21600"/>
                <a:gd name="T1" fmla="*/ 0 h 16530"/>
                <a:gd name="T2" fmla="*/ 21600 w 21600"/>
                <a:gd name="T3" fmla="*/ 16530 h 16530"/>
                <a:gd name="T4" fmla="*/ 0 w 21600"/>
                <a:gd name="T5" fmla="*/ 16530 h 16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530" fill="none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</a:path>
                <a:path w="21600" h="16530" stroke="0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  <a:lnTo>
                    <a:pt x="0" y="165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9"/>
            <p:cNvSpPr>
              <a:spLocks noChangeArrowheads="1"/>
            </p:cNvSpPr>
            <p:nvPr/>
          </p:nvSpPr>
          <p:spPr bwMode="auto">
            <a:xfrm>
              <a:off x="5227638" y="5376863"/>
              <a:ext cx="32861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Chalkboard" charset="0"/>
                  <a:sym typeface="Symbol" pitchFamily="18" charset="2"/>
                </a:rPr>
                <a:t></a:t>
              </a:r>
              <a:endParaRPr lang="en-US" sz="1800" dirty="0">
                <a:solidFill>
                  <a:schemeClr val="tx2"/>
                </a:solidFill>
                <a:latin typeface="Chalkboard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 rot="5400000">
            <a:off x="6914356" y="4795837"/>
            <a:ext cx="1384301" cy="1706563"/>
            <a:chOff x="5064124" y="4860925"/>
            <a:chExt cx="1384301" cy="1706563"/>
          </a:xfrm>
        </p:grpSpPr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5064124" y="5691743"/>
              <a:ext cx="541235" cy="605184"/>
            </a:xfrm>
            <a:custGeom>
              <a:avLst/>
              <a:gdLst>
                <a:gd name="connsiteX0" fmla="*/ 0 w 10000"/>
                <a:gd name="connsiteY0" fmla="*/ 0 h 9515"/>
                <a:gd name="connsiteX1" fmla="*/ 1212 w 10000"/>
                <a:gd name="connsiteY1" fmla="*/ 9515 h 9515"/>
                <a:gd name="connsiteX2" fmla="*/ 10000 w 10000"/>
                <a:gd name="connsiteY2" fmla="*/ 352 h 9515"/>
                <a:gd name="connsiteX0" fmla="*/ 0 w 1212"/>
                <a:gd name="connsiteY0" fmla="*/ 0 h 10000"/>
                <a:gd name="connsiteX1" fmla="*/ 1212 w 1212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2" h="10000">
                  <a:moveTo>
                    <a:pt x="0" y="0"/>
                  </a:moveTo>
                  <a:lnTo>
                    <a:pt x="1212" y="100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 rot="10800000">
              <a:off x="5537200" y="5102225"/>
              <a:ext cx="307975" cy="1222375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5100637" y="5111750"/>
              <a:ext cx="503064" cy="579999"/>
            </a:xfrm>
            <a:custGeom>
              <a:avLst/>
              <a:gdLst>
                <a:gd name="connsiteX0" fmla="*/ 0 w 5605"/>
                <a:gd name="connsiteY0" fmla="*/ 9628 h 9628"/>
                <a:gd name="connsiteX1" fmla="*/ 1125 w 5605"/>
                <a:gd name="connsiteY1" fmla="*/ 0 h 9628"/>
                <a:gd name="connsiteX2" fmla="*/ 5605 w 5605"/>
                <a:gd name="connsiteY2" fmla="*/ 93 h 9628"/>
                <a:gd name="connsiteX0" fmla="*/ 0 w 2007"/>
                <a:gd name="connsiteY0" fmla="*/ 10000 h 10000"/>
                <a:gd name="connsiteX1" fmla="*/ 2007 w 2007"/>
                <a:gd name="connsiteY1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" h="10000">
                  <a:moveTo>
                    <a:pt x="0" y="10000"/>
                  </a:moveTo>
                  <a:lnTo>
                    <a:pt x="200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 rot="5400000">
              <a:off x="6065838" y="4978400"/>
              <a:ext cx="23495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 rot="5400000">
              <a:off x="6057106" y="6441282"/>
              <a:ext cx="252413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5553075" y="4860925"/>
              <a:ext cx="895350" cy="1144588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384" y="0"/>
                </a:cxn>
                <a:cxn ang="0">
                  <a:pos x="384" y="491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7"/>
            <p:cNvSpPr>
              <a:spLocks/>
            </p:cNvSpPr>
            <p:nvPr/>
          </p:nvSpPr>
          <p:spPr bwMode="auto">
            <a:xfrm flipV="1">
              <a:off x="5553075" y="5419725"/>
              <a:ext cx="895350" cy="1146175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384" y="0"/>
                </a:cxn>
                <a:cxn ang="0">
                  <a:pos x="384" y="491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Arc 38"/>
            <p:cNvSpPr>
              <a:spLocks/>
            </p:cNvSpPr>
            <p:nvPr/>
          </p:nvSpPr>
          <p:spPr bwMode="auto">
            <a:xfrm>
              <a:off x="5089525" y="5570538"/>
              <a:ext cx="195263" cy="149225"/>
            </a:xfrm>
            <a:custGeom>
              <a:avLst/>
              <a:gdLst>
                <a:gd name="G0" fmla="+- 0 0 0"/>
                <a:gd name="G1" fmla="+- 16530 0 0"/>
                <a:gd name="G2" fmla="+- 21600 0 0"/>
                <a:gd name="T0" fmla="*/ 13903 w 21600"/>
                <a:gd name="T1" fmla="*/ 0 h 16530"/>
                <a:gd name="T2" fmla="*/ 21600 w 21600"/>
                <a:gd name="T3" fmla="*/ 16530 h 16530"/>
                <a:gd name="T4" fmla="*/ 0 w 21600"/>
                <a:gd name="T5" fmla="*/ 16530 h 16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530" fill="none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</a:path>
                <a:path w="21600" h="16530" stroke="0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  <a:lnTo>
                    <a:pt x="0" y="165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5227638" y="5376863"/>
              <a:ext cx="32861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Chalkboard" charset="0"/>
                  <a:sym typeface="Symbol" pitchFamily="18" charset="2"/>
                </a:rPr>
                <a:t></a:t>
              </a:r>
              <a:endParaRPr lang="en-US" sz="1800" dirty="0">
                <a:solidFill>
                  <a:schemeClr val="tx2"/>
                </a:solidFill>
                <a:latin typeface="Chalkboard" charset="0"/>
              </a:endParaRPr>
            </a:p>
          </p:txBody>
        </p:sp>
      </p:grp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7032625" y="3124200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auto">
          <a:xfrm>
            <a:off x="7054850" y="64611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576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7" grpId="0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Summary: Labeling Strategies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Fluorescent proteins</a:t>
            </a:r>
          </a:p>
          <a:p>
            <a:pPr lvl="1"/>
            <a:r>
              <a:rPr lang="en-US" dirty="0" err="1" smtClean="0"/>
              <a:t>mEos</a:t>
            </a:r>
            <a:r>
              <a:rPr lang="en-US" dirty="0" smtClean="0"/>
              <a:t> is a good starting point</a:t>
            </a:r>
          </a:p>
          <a:p>
            <a:pPr lvl="1"/>
            <a:r>
              <a:rPr lang="en-US" dirty="0" smtClean="0"/>
              <a:t>Multicolor may be challenging</a:t>
            </a:r>
          </a:p>
          <a:p>
            <a:pPr lvl="1"/>
            <a:endParaRPr lang="en-US" sz="1200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Cy5 / A647 plus activator dyes</a:t>
            </a:r>
          </a:p>
          <a:p>
            <a:pPr lvl="1"/>
            <a:r>
              <a:rPr lang="en-US" dirty="0" smtClean="0"/>
              <a:t>Need to label your own antibodies</a:t>
            </a:r>
          </a:p>
          <a:p>
            <a:pPr lvl="1"/>
            <a:r>
              <a:rPr lang="en-US" dirty="0" smtClean="0"/>
              <a:t>Crosstalk a problem</a:t>
            </a:r>
          </a:p>
          <a:p>
            <a:pPr lvl="1"/>
            <a:endParaRPr lang="en-US" sz="1200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Dyes driven to dark state</a:t>
            </a:r>
          </a:p>
          <a:p>
            <a:pPr lvl="1"/>
            <a:r>
              <a:rPr lang="en-US" dirty="0" smtClean="0"/>
              <a:t>Need high laser power</a:t>
            </a:r>
          </a:p>
          <a:p>
            <a:pPr lvl="1"/>
            <a:endParaRPr lang="en-US" sz="1200" dirty="0" smtClean="0"/>
          </a:p>
          <a:p>
            <a:r>
              <a:rPr lang="en-US" dirty="0" err="1" smtClean="0">
                <a:solidFill>
                  <a:srgbClr val="C00000"/>
                </a:solidFill>
              </a:rPr>
              <a:t>Photoswitchable</a:t>
            </a:r>
            <a:r>
              <a:rPr lang="en-US" dirty="0" smtClean="0">
                <a:solidFill>
                  <a:srgbClr val="C00000"/>
                </a:solidFill>
              </a:rPr>
              <a:t> / </a:t>
            </a:r>
            <a:r>
              <a:rPr lang="en-US" dirty="0" err="1" smtClean="0">
                <a:solidFill>
                  <a:srgbClr val="C00000"/>
                </a:solidFill>
              </a:rPr>
              <a:t>photoactivatible</a:t>
            </a:r>
            <a:r>
              <a:rPr lang="en-US" dirty="0" smtClean="0">
                <a:solidFill>
                  <a:srgbClr val="C00000"/>
                </a:solidFill>
              </a:rPr>
              <a:t> dyes</a:t>
            </a:r>
          </a:p>
          <a:p>
            <a:pPr lvl="1"/>
            <a:r>
              <a:rPr lang="en-US" dirty="0" smtClean="0"/>
              <a:t>Not many options yet (</a:t>
            </a:r>
            <a:r>
              <a:rPr lang="en-US" dirty="0" err="1" smtClean="0"/>
              <a:t>Aberrior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8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0"/>
          <p:cNvGrpSpPr/>
          <p:nvPr/>
        </p:nvGrpSpPr>
        <p:grpSpPr>
          <a:xfrm>
            <a:off x="1676400" y="1447800"/>
            <a:ext cx="3657600" cy="2904565"/>
            <a:chOff x="1676400" y="1447800"/>
            <a:chExt cx="3657600" cy="2904565"/>
          </a:xfrm>
        </p:grpSpPr>
        <p:grpSp>
          <p:nvGrpSpPr>
            <p:cNvPr id="13" name="Group 335"/>
            <p:cNvGrpSpPr/>
            <p:nvPr/>
          </p:nvGrpSpPr>
          <p:grpSpPr>
            <a:xfrm>
              <a:off x="1676400" y="1447800"/>
              <a:ext cx="2743200" cy="2904565"/>
              <a:chOff x="3429000" y="1066800"/>
              <a:chExt cx="2743200" cy="2904565"/>
            </a:xfrm>
          </p:grpSpPr>
          <p:grpSp>
            <p:nvGrpSpPr>
              <p:cNvPr id="14" name="Group 319"/>
              <p:cNvGrpSpPr/>
              <p:nvPr/>
            </p:nvGrpSpPr>
            <p:grpSpPr>
              <a:xfrm>
                <a:off x="3429000" y="1066800"/>
                <a:ext cx="2743200" cy="2904565"/>
                <a:chOff x="3733800" y="1210235"/>
                <a:chExt cx="2743200" cy="2904565"/>
              </a:xfrm>
            </p:grpSpPr>
            <p:sp>
              <p:nvSpPr>
                <p:cNvPr id="44" name="Block Arc 43"/>
                <p:cNvSpPr/>
                <p:nvPr/>
              </p:nvSpPr>
              <p:spPr>
                <a:xfrm rot="16200000">
                  <a:off x="3733800" y="1371600"/>
                  <a:ext cx="2743200" cy="2743200"/>
                </a:xfrm>
                <a:prstGeom prst="blockArc">
                  <a:avLst>
                    <a:gd name="adj1" fmla="val 2001670"/>
                    <a:gd name="adj2" fmla="val 8661160"/>
                    <a:gd name="adj3" fmla="val 7040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16200000">
                  <a:off x="4298577" y="2501153"/>
                  <a:ext cx="2904565" cy="322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5486400" y="3200400"/>
                <a:ext cx="6096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486400" y="1371600"/>
                <a:ext cx="6096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6" name="Picture 2" descr="D:\Walking\Ra\Presentations\2009.09.11 Retreats\GFP_structu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7200" y="2362200"/>
              <a:ext cx="1066800" cy="1066800"/>
            </a:xfrm>
            <a:prstGeom prst="rect">
              <a:avLst/>
            </a:prstGeom>
            <a:noFill/>
          </p:spPr>
        </p:pic>
      </p:grpSp>
      <p:pic>
        <p:nvPicPr>
          <p:cNvPr id="71682" name="Picture 2" descr="C:\Users\bh\Walking\Ra\Presentations\STORM\Data\Microtubule\Daichi_111026_4_1_mEos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9"/>
          <a:stretch/>
        </p:blipFill>
        <p:spPr bwMode="auto">
          <a:xfrm>
            <a:off x="3292812" y="4203031"/>
            <a:ext cx="2410163" cy="131064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Picture 3" descr="C:\Users\bh\Walking\Ra\Presentations\STORM\Data\Microtubule\Daichi_111026_4_1_A64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40"/>
          <a:stretch/>
        </p:blipFill>
        <p:spPr bwMode="auto">
          <a:xfrm>
            <a:off x="458828" y="4211056"/>
            <a:ext cx="2385468" cy="131064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35"/>
          <p:cNvGrpSpPr/>
          <p:nvPr/>
        </p:nvGrpSpPr>
        <p:grpSpPr>
          <a:xfrm>
            <a:off x="4724400" y="1447800"/>
            <a:ext cx="3124200" cy="2904565"/>
            <a:chOff x="3429000" y="1066800"/>
            <a:chExt cx="3124200" cy="2904565"/>
          </a:xfrm>
        </p:grpSpPr>
        <p:grpSp>
          <p:nvGrpSpPr>
            <p:cNvPr id="6" name="Group 330"/>
            <p:cNvGrpSpPr/>
            <p:nvPr/>
          </p:nvGrpSpPr>
          <p:grpSpPr>
            <a:xfrm>
              <a:off x="3429000" y="1066800"/>
              <a:ext cx="3124200" cy="2904565"/>
              <a:chOff x="3429000" y="1066800"/>
              <a:chExt cx="3124200" cy="2904565"/>
            </a:xfrm>
          </p:grpSpPr>
          <p:grpSp>
            <p:nvGrpSpPr>
              <p:cNvPr id="7" name="Group 319"/>
              <p:cNvGrpSpPr/>
              <p:nvPr/>
            </p:nvGrpSpPr>
            <p:grpSpPr>
              <a:xfrm>
                <a:off x="3429000" y="1066800"/>
                <a:ext cx="2743200" cy="2904565"/>
                <a:chOff x="3733800" y="1210235"/>
                <a:chExt cx="2743200" cy="2904565"/>
              </a:xfrm>
            </p:grpSpPr>
            <p:sp>
              <p:nvSpPr>
                <p:cNvPr id="316" name="Block Arc 315"/>
                <p:cNvSpPr/>
                <p:nvPr/>
              </p:nvSpPr>
              <p:spPr>
                <a:xfrm rot="16200000">
                  <a:off x="3733800" y="1371600"/>
                  <a:ext cx="2743200" cy="2743200"/>
                </a:xfrm>
                <a:prstGeom prst="blockArc">
                  <a:avLst>
                    <a:gd name="adj1" fmla="val 2001670"/>
                    <a:gd name="adj2" fmla="val 8661160"/>
                    <a:gd name="adj3" fmla="val 7040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 rot="16200000">
                  <a:off x="4298577" y="2501153"/>
                  <a:ext cx="2904565" cy="322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1" name="Oval 320"/>
              <p:cNvSpPr/>
              <p:nvPr/>
            </p:nvSpPr>
            <p:spPr>
              <a:xfrm rot="16200000">
                <a:off x="6324600" y="2438400"/>
                <a:ext cx="228600" cy="2286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/>
              <p:cNvSpPr/>
              <p:nvPr/>
            </p:nvSpPr>
            <p:spPr>
              <a:xfrm rot="16200000">
                <a:off x="6172200" y="2286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5" name="Rectangle 334"/>
            <p:cNvSpPr/>
            <p:nvPr/>
          </p:nvSpPr>
          <p:spPr>
            <a:xfrm>
              <a:off x="5486400" y="3200400"/>
              <a:ext cx="6096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5486400" y="1371600"/>
              <a:ext cx="6096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312"/>
          <p:cNvGrpSpPr/>
          <p:nvPr/>
        </p:nvGrpSpPr>
        <p:grpSpPr>
          <a:xfrm rot="16200000">
            <a:off x="1805738" y="2409617"/>
            <a:ext cx="933574" cy="1143541"/>
            <a:chOff x="6705600" y="1905000"/>
            <a:chExt cx="933574" cy="1143541"/>
          </a:xfrm>
        </p:grpSpPr>
        <p:sp>
          <p:nvSpPr>
            <p:cNvPr id="310" name="Freeform 309"/>
            <p:cNvSpPr/>
            <p:nvPr/>
          </p:nvSpPr>
          <p:spPr>
            <a:xfrm>
              <a:off x="6705600" y="1905000"/>
              <a:ext cx="914400" cy="1143541"/>
            </a:xfrm>
            <a:custGeom>
              <a:avLst/>
              <a:gdLst>
                <a:gd name="connsiteX0" fmla="*/ 168275 w 671512"/>
                <a:gd name="connsiteY0" fmla="*/ 395287 h 839787"/>
                <a:gd name="connsiteX1" fmla="*/ 6350 w 671512"/>
                <a:gd name="connsiteY1" fmla="*/ 204787 h 839787"/>
                <a:gd name="connsiteX2" fmla="*/ 130175 w 671512"/>
                <a:gd name="connsiteY2" fmla="*/ 33337 h 839787"/>
                <a:gd name="connsiteX3" fmla="*/ 349250 w 671512"/>
                <a:gd name="connsiteY3" fmla="*/ 214312 h 839787"/>
                <a:gd name="connsiteX4" fmla="*/ 492125 w 671512"/>
                <a:gd name="connsiteY4" fmla="*/ 23812 h 839787"/>
                <a:gd name="connsiteX5" fmla="*/ 625475 w 671512"/>
                <a:gd name="connsiteY5" fmla="*/ 71437 h 839787"/>
                <a:gd name="connsiteX6" fmla="*/ 644525 w 671512"/>
                <a:gd name="connsiteY6" fmla="*/ 166687 h 839787"/>
                <a:gd name="connsiteX7" fmla="*/ 463550 w 671512"/>
                <a:gd name="connsiteY7" fmla="*/ 452437 h 839787"/>
                <a:gd name="connsiteX8" fmla="*/ 473075 w 671512"/>
                <a:gd name="connsiteY8" fmla="*/ 738187 h 839787"/>
                <a:gd name="connsiteX9" fmla="*/ 244475 w 671512"/>
                <a:gd name="connsiteY9" fmla="*/ 795337 h 839787"/>
                <a:gd name="connsiteX10" fmla="*/ 234950 w 671512"/>
                <a:gd name="connsiteY10" fmla="*/ 471487 h 839787"/>
                <a:gd name="connsiteX11" fmla="*/ 168275 w 671512"/>
                <a:gd name="connsiteY11" fmla="*/ 395287 h 83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1512" h="839787">
                  <a:moveTo>
                    <a:pt x="168275" y="395287"/>
                  </a:moveTo>
                  <a:cubicBezTo>
                    <a:pt x="130175" y="350837"/>
                    <a:pt x="12700" y="265112"/>
                    <a:pt x="6350" y="204787"/>
                  </a:cubicBezTo>
                  <a:cubicBezTo>
                    <a:pt x="0" y="144462"/>
                    <a:pt x="73025" y="31750"/>
                    <a:pt x="130175" y="33337"/>
                  </a:cubicBezTo>
                  <a:cubicBezTo>
                    <a:pt x="187325" y="34925"/>
                    <a:pt x="288925" y="215899"/>
                    <a:pt x="349250" y="214312"/>
                  </a:cubicBezTo>
                  <a:cubicBezTo>
                    <a:pt x="409575" y="212725"/>
                    <a:pt x="446088" y="47625"/>
                    <a:pt x="492125" y="23812"/>
                  </a:cubicBezTo>
                  <a:cubicBezTo>
                    <a:pt x="538163" y="0"/>
                    <a:pt x="600075" y="47625"/>
                    <a:pt x="625475" y="71437"/>
                  </a:cubicBezTo>
                  <a:cubicBezTo>
                    <a:pt x="650875" y="95250"/>
                    <a:pt x="671512" y="103187"/>
                    <a:pt x="644525" y="166687"/>
                  </a:cubicBezTo>
                  <a:cubicBezTo>
                    <a:pt x="617538" y="230187"/>
                    <a:pt x="492125" y="357187"/>
                    <a:pt x="463550" y="452437"/>
                  </a:cubicBezTo>
                  <a:cubicBezTo>
                    <a:pt x="434975" y="547687"/>
                    <a:pt x="509588" y="681037"/>
                    <a:pt x="473075" y="738187"/>
                  </a:cubicBezTo>
                  <a:cubicBezTo>
                    <a:pt x="436563" y="795337"/>
                    <a:pt x="284163" y="839787"/>
                    <a:pt x="244475" y="795337"/>
                  </a:cubicBezTo>
                  <a:cubicBezTo>
                    <a:pt x="204788" y="750887"/>
                    <a:pt x="242887" y="534987"/>
                    <a:pt x="234950" y="471487"/>
                  </a:cubicBezTo>
                  <a:cubicBezTo>
                    <a:pt x="227013" y="407987"/>
                    <a:pt x="206375" y="439737"/>
                    <a:pt x="168275" y="39528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283070" y="2490246"/>
              <a:ext cx="203704" cy="203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7435470" y="2210342"/>
              <a:ext cx="203704" cy="20370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5" name="Freeform 314"/>
          <p:cNvSpPr/>
          <p:nvPr/>
        </p:nvSpPr>
        <p:spPr>
          <a:xfrm rot="18312697">
            <a:off x="883174" y="2569857"/>
            <a:ext cx="914400" cy="1143541"/>
          </a:xfrm>
          <a:custGeom>
            <a:avLst/>
            <a:gdLst>
              <a:gd name="connsiteX0" fmla="*/ 168275 w 671512"/>
              <a:gd name="connsiteY0" fmla="*/ 395287 h 839787"/>
              <a:gd name="connsiteX1" fmla="*/ 6350 w 671512"/>
              <a:gd name="connsiteY1" fmla="*/ 204787 h 839787"/>
              <a:gd name="connsiteX2" fmla="*/ 130175 w 671512"/>
              <a:gd name="connsiteY2" fmla="*/ 33337 h 839787"/>
              <a:gd name="connsiteX3" fmla="*/ 349250 w 671512"/>
              <a:gd name="connsiteY3" fmla="*/ 214312 h 839787"/>
              <a:gd name="connsiteX4" fmla="*/ 492125 w 671512"/>
              <a:gd name="connsiteY4" fmla="*/ 23812 h 839787"/>
              <a:gd name="connsiteX5" fmla="*/ 625475 w 671512"/>
              <a:gd name="connsiteY5" fmla="*/ 71437 h 839787"/>
              <a:gd name="connsiteX6" fmla="*/ 644525 w 671512"/>
              <a:gd name="connsiteY6" fmla="*/ 166687 h 839787"/>
              <a:gd name="connsiteX7" fmla="*/ 463550 w 671512"/>
              <a:gd name="connsiteY7" fmla="*/ 452437 h 839787"/>
              <a:gd name="connsiteX8" fmla="*/ 473075 w 671512"/>
              <a:gd name="connsiteY8" fmla="*/ 738187 h 839787"/>
              <a:gd name="connsiteX9" fmla="*/ 244475 w 671512"/>
              <a:gd name="connsiteY9" fmla="*/ 795337 h 839787"/>
              <a:gd name="connsiteX10" fmla="*/ 234950 w 671512"/>
              <a:gd name="connsiteY10" fmla="*/ 471487 h 839787"/>
              <a:gd name="connsiteX11" fmla="*/ 168275 w 671512"/>
              <a:gd name="connsiteY11" fmla="*/ 395287 h 83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1512" h="839787">
                <a:moveTo>
                  <a:pt x="168275" y="395287"/>
                </a:moveTo>
                <a:cubicBezTo>
                  <a:pt x="130175" y="350837"/>
                  <a:pt x="12700" y="265112"/>
                  <a:pt x="6350" y="204787"/>
                </a:cubicBezTo>
                <a:cubicBezTo>
                  <a:pt x="0" y="144462"/>
                  <a:pt x="73025" y="31750"/>
                  <a:pt x="130175" y="33337"/>
                </a:cubicBezTo>
                <a:cubicBezTo>
                  <a:pt x="187325" y="34925"/>
                  <a:pt x="288925" y="215899"/>
                  <a:pt x="349250" y="214312"/>
                </a:cubicBezTo>
                <a:cubicBezTo>
                  <a:pt x="409575" y="212725"/>
                  <a:pt x="446088" y="47625"/>
                  <a:pt x="492125" y="23812"/>
                </a:cubicBezTo>
                <a:cubicBezTo>
                  <a:pt x="538163" y="0"/>
                  <a:pt x="600075" y="47625"/>
                  <a:pt x="625475" y="71437"/>
                </a:cubicBezTo>
                <a:cubicBezTo>
                  <a:pt x="650875" y="95250"/>
                  <a:pt x="671512" y="103187"/>
                  <a:pt x="644525" y="166687"/>
                </a:cubicBezTo>
                <a:cubicBezTo>
                  <a:pt x="617538" y="230187"/>
                  <a:pt x="492125" y="357187"/>
                  <a:pt x="463550" y="452437"/>
                </a:cubicBezTo>
                <a:cubicBezTo>
                  <a:pt x="434975" y="547687"/>
                  <a:pt x="509588" y="681037"/>
                  <a:pt x="473075" y="738187"/>
                </a:cubicBezTo>
                <a:cubicBezTo>
                  <a:pt x="436563" y="795337"/>
                  <a:pt x="284163" y="839787"/>
                  <a:pt x="244475" y="795337"/>
                </a:cubicBezTo>
                <a:cubicBezTo>
                  <a:pt x="204788" y="750887"/>
                  <a:pt x="242887" y="534987"/>
                  <a:pt x="234950" y="471487"/>
                </a:cubicBezTo>
                <a:cubicBezTo>
                  <a:pt x="227013" y="407987"/>
                  <a:pt x="206375" y="439737"/>
                  <a:pt x="168275" y="39528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346"/>
          <p:cNvGrpSpPr/>
          <p:nvPr/>
        </p:nvGrpSpPr>
        <p:grpSpPr>
          <a:xfrm>
            <a:off x="-1905000" y="1447800"/>
            <a:ext cx="2743200" cy="2904565"/>
            <a:chOff x="-1066800" y="1066800"/>
            <a:chExt cx="2743200" cy="2904565"/>
          </a:xfrm>
        </p:grpSpPr>
        <p:grpSp>
          <p:nvGrpSpPr>
            <p:cNvPr id="10" name="Group 319"/>
            <p:cNvGrpSpPr/>
            <p:nvPr/>
          </p:nvGrpSpPr>
          <p:grpSpPr>
            <a:xfrm rot="16200000">
              <a:off x="-1147483" y="1147483"/>
              <a:ext cx="2904565" cy="2743200"/>
              <a:chOff x="4419600" y="-685800"/>
              <a:chExt cx="2743200" cy="2590800"/>
            </a:xfrm>
          </p:grpSpPr>
          <p:sp>
            <p:nvSpPr>
              <p:cNvPr id="318" name="Block Arc 317"/>
              <p:cNvSpPr/>
              <p:nvPr/>
            </p:nvSpPr>
            <p:spPr>
              <a:xfrm>
                <a:off x="4419600" y="-685800"/>
                <a:ext cx="2590800" cy="2590800"/>
              </a:xfrm>
              <a:prstGeom prst="blockArc">
                <a:avLst>
                  <a:gd name="adj1" fmla="val 2001670"/>
                  <a:gd name="adj2" fmla="val 8661160"/>
                  <a:gd name="adj3" fmla="val 704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419600" y="1066800"/>
                <a:ext cx="27432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2" name="Rectangle 331"/>
            <p:cNvSpPr/>
            <p:nvPr/>
          </p:nvSpPr>
          <p:spPr>
            <a:xfrm>
              <a:off x="990599" y="3200400"/>
              <a:ext cx="6096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990599" y="1447800"/>
              <a:ext cx="6096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resolution: Probe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9713" y="5061165"/>
            <a:ext cx="77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100 nm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274" y="1143000"/>
            <a:ext cx="1675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Antibodies: </a:t>
            </a:r>
            <a:br>
              <a:rPr lang="en-US" sz="2400" dirty="0" smtClean="0"/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~</a:t>
            </a:r>
            <a:r>
              <a:rPr lang="en-US" sz="2400" dirty="0" smtClean="0"/>
              <a:t> 10 nm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 rot="20970867">
            <a:off x="1819169" y="4451955"/>
            <a:ext cx="426292" cy="770691"/>
            <a:chOff x="1886483" y="4532328"/>
            <a:chExt cx="307050" cy="555114"/>
          </a:xfrm>
        </p:grpSpPr>
        <p:sp>
          <p:nvSpPr>
            <p:cNvPr id="308" name="Isosceles Triangle 307"/>
            <p:cNvSpPr/>
            <p:nvPr/>
          </p:nvSpPr>
          <p:spPr>
            <a:xfrm rot="1402936">
              <a:off x="1886483" y="4890592"/>
              <a:ext cx="131233" cy="1968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9" name="Isosceles Triangle 308"/>
            <p:cNvSpPr/>
            <p:nvPr/>
          </p:nvSpPr>
          <p:spPr>
            <a:xfrm rot="12255739">
              <a:off x="2062300" y="4532328"/>
              <a:ext cx="131233" cy="1968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30" name="TextBox 329"/>
          <p:cNvSpPr txBox="1"/>
          <p:nvPr/>
        </p:nvSpPr>
        <p:spPr>
          <a:xfrm>
            <a:off x="3657600" y="3048000"/>
            <a:ext cx="4535216" cy="8617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/>
              <a:t>Measured FWHM by antibody: 	58 nm</a:t>
            </a:r>
          </a:p>
          <a:p>
            <a:endParaRPr lang="en-US" sz="1000" dirty="0" smtClean="0"/>
          </a:p>
          <a:p>
            <a:r>
              <a:rPr lang="en-US" sz="2000" dirty="0" smtClean="0"/>
              <a:t>Actual microtubule diameter:	25 nm</a:t>
            </a:r>
            <a:endParaRPr lang="en-US" sz="2000" dirty="0"/>
          </a:p>
        </p:txBody>
      </p:sp>
      <p:sp>
        <p:nvSpPr>
          <p:cNvPr id="313" name="TextBox 312"/>
          <p:cNvSpPr txBox="1"/>
          <p:nvPr/>
        </p:nvSpPr>
        <p:spPr>
          <a:xfrm>
            <a:off x="6143590" y="1143000"/>
            <a:ext cx="2695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Small fluorophores: </a:t>
            </a:r>
            <a:br>
              <a:rPr lang="en-US" sz="2400" dirty="0" smtClean="0"/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~</a:t>
            </a:r>
            <a:r>
              <a:rPr lang="en-US" sz="2400" dirty="0" smtClean="0"/>
              <a:t> 1 nm</a:t>
            </a:r>
            <a:endParaRPr lang="en-US" sz="2400" dirty="0"/>
          </a:p>
        </p:txBody>
      </p:sp>
      <p:grpSp>
        <p:nvGrpSpPr>
          <p:cNvPr id="11" name="Group 342"/>
          <p:cNvGrpSpPr/>
          <p:nvPr/>
        </p:nvGrpSpPr>
        <p:grpSpPr>
          <a:xfrm>
            <a:off x="6324600" y="4191000"/>
            <a:ext cx="2398824" cy="1332680"/>
            <a:chOff x="5105400" y="3581400"/>
            <a:chExt cx="2743200" cy="1524000"/>
          </a:xfrm>
        </p:grpSpPr>
        <p:sp>
          <p:nvSpPr>
            <p:cNvPr id="340" name="Rectangle 339"/>
            <p:cNvSpPr/>
            <p:nvPr/>
          </p:nvSpPr>
          <p:spPr>
            <a:xfrm>
              <a:off x="5105400" y="3581400"/>
              <a:ext cx="2743200" cy="152400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33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34000" y="3810000"/>
              <a:ext cx="1143000" cy="11430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  <p:pic>
          <p:nvPicPr>
            <p:cNvPr id="338" name="Picture 10" descr="\\Socrates\Bo\Data\Clathrin\090218\Images\1.Clathrin.001_1_z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29400" y="3810000"/>
              <a:ext cx="1143000" cy="11430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  <p:sp>
          <p:nvSpPr>
            <p:cNvPr id="339" name="TextBox 338"/>
            <p:cNvSpPr txBox="1"/>
            <p:nvPr/>
          </p:nvSpPr>
          <p:spPr>
            <a:xfrm>
              <a:off x="5582203" y="4724400"/>
              <a:ext cx="905163" cy="376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100 nm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342" name="Straight Connector 341"/>
            <p:cNvCxnSpPr>
              <a:stCxn id="340" idx="0"/>
              <a:endCxn id="340" idx="2"/>
            </p:cNvCxnSpPr>
            <p:nvPr/>
          </p:nvCxnSpPr>
          <p:spPr>
            <a:xfrm rot="16200000" flipH="1">
              <a:off x="5715000" y="4343400"/>
              <a:ext cx="152400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3197361" y="1143000"/>
            <a:ext cx="2822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Fluorescent Proteins:</a:t>
            </a:r>
            <a:br>
              <a:rPr lang="en-US" sz="2400" dirty="0" smtClean="0"/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~</a:t>
            </a:r>
            <a:r>
              <a:rPr lang="en-US" sz="2400" dirty="0" smtClean="0"/>
              <a:t> 3 nm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3810000" y="5867400"/>
            <a:ext cx="170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1000 photons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705600" y="5867400"/>
            <a:ext cx="170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~</a:t>
            </a:r>
            <a:r>
              <a:rPr lang="en-US" dirty="0" smtClean="0"/>
              <a:t> 6000 photons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62000" y="5867400"/>
            <a:ext cx="170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~</a:t>
            </a:r>
            <a:r>
              <a:rPr lang="en-US" dirty="0" smtClean="0"/>
              <a:t> 6000 photons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348540" y="5061165"/>
            <a:ext cx="77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100 nm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57600" y="3052691"/>
            <a:ext cx="4535216" cy="13542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/>
              <a:t>Measured FWHM by antibody: 	58 nm</a:t>
            </a:r>
          </a:p>
          <a:p>
            <a:endParaRPr lang="en-US" sz="1000" dirty="0"/>
          </a:p>
          <a:p>
            <a:r>
              <a:rPr lang="en-US" sz="2000" dirty="0"/>
              <a:t>Actual microtubule diameter:	25 nm</a:t>
            </a:r>
          </a:p>
          <a:p>
            <a:endParaRPr lang="en-US" sz="1050" dirty="0"/>
          </a:p>
          <a:p>
            <a:r>
              <a:rPr lang="en-US" sz="2000" dirty="0" smtClean="0"/>
              <a:t>Measured FWHM by FP:		43 nm</a:t>
            </a:r>
          </a:p>
        </p:txBody>
      </p:sp>
    </p:spTree>
    <p:extLst>
      <p:ext uri="{BB962C8B-B14F-4D97-AF65-F5344CB8AC3E}">
        <p14:creationId xmlns:p14="http://schemas.microsoft.com/office/powerpoint/2010/main" val="14354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  <p:bldP spid="4" grpId="0"/>
      <p:bldP spid="5" grpId="0"/>
      <p:bldP spid="330" grpId="0" animBg="1"/>
      <p:bldP spid="330" grpId="1" animBg="1"/>
      <p:bldP spid="313" grpId="0"/>
      <p:bldP spid="48" grpId="0"/>
      <p:bldP spid="56" grpId="0"/>
      <p:bldP spid="57" grpId="0"/>
      <p:bldP spid="58" grpId="0"/>
      <p:bldP spid="59" grpId="0"/>
      <p:bldP spid="60" grpId="0" animBg="1"/>
      <p:bldP spid="6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Fluorescent protein vs. Antibody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/>
          <a:lstStyle/>
          <a:p>
            <a:r>
              <a:rPr lang="en-US" dirty="0" smtClean="0"/>
              <a:t>Fluorescent protein fusion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68512"/>
            <a:ext cx="4040188" cy="425608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Live sample labeling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High specificity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High labeling efficiency 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Genetically encoded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Lower S/N</a:t>
            </a:r>
            <a:br>
              <a:rPr lang="en-US" dirty="0" smtClean="0"/>
            </a:b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Multicolor imaging so far challenging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194175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Antibody immunofluorescence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68512"/>
            <a:ext cx="4346575" cy="425608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Fixed sample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Potential nonspecific labeling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Lower labeling efficiency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Labeling endogenous proteins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High signal = high localization precision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008000"/>
                </a:solidFill>
              </a:rPr>
              <a:t>More versatile for multicolor imaging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3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58" name="Picture 30" descr="C:\Users\bh\Walking\Ra\Presentations\STORM\Data\General\MT1 40000 fram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9758" y="1943100"/>
            <a:ext cx="1714500" cy="17145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resolution: Density matters</a:t>
            </a:r>
            <a:endParaRPr lang="en-US" dirty="0"/>
          </a:p>
        </p:txBody>
      </p:sp>
      <p:pic>
        <p:nvPicPr>
          <p:cNvPr id="99347" name="Picture 19" descr="C:\Users\bh\Walking\Ra\Presentations\STORM\Data\General\MT2 40000 fram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9758" y="4000500"/>
            <a:ext cx="1714500" cy="1714500"/>
          </a:xfrm>
          <a:prstGeom prst="rect">
            <a:avLst/>
          </a:prstGeom>
          <a:noFill/>
        </p:spPr>
      </p:pic>
      <p:pic>
        <p:nvPicPr>
          <p:cNvPr id="99348" name="Picture 20" descr="C:\Users\bh\Walking\Ra\Presentations\STORM\Data\General\MT2 200 fram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858" y="4000500"/>
            <a:ext cx="1714500" cy="1714500"/>
          </a:xfrm>
          <a:prstGeom prst="rect">
            <a:avLst/>
          </a:prstGeom>
          <a:noFill/>
        </p:spPr>
      </p:pic>
      <p:pic>
        <p:nvPicPr>
          <p:cNvPr id="99349" name="Picture 21" descr="C:\Users\bh\Walking\Ra\Presentations\STORM\Data\General\MT2 500 fram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9083" y="4000500"/>
            <a:ext cx="1714500" cy="1714500"/>
          </a:xfrm>
          <a:prstGeom prst="rect">
            <a:avLst/>
          </a:prstGeom>
          <a:noFill/>
        </p:spPr>
      </p:pic>
      <p:pic>
        <p:nvPicPr>
          <p:cNvPr id="99350" name="Picture 22" descr="C:\Users\bh\Walking\Ra\Presentations\STORM\Data\General\MT2 1000 frame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9308" y="4000500"/>
            <a:ext cx="1714500" cy="1714500"/>
          </a:xfrm>
          <a:prstGeom prst="rect">
            <a:avLst/>
          </a:prstGeom>
          <a:noFill/>
        </p:spPr>
      </p:pic>
      <p:pic>
        <p:nvPicPr>
          <p:cNvPr id="99352" name="Picture 24" descr="C:\Users\bh\Walking\Ra\Presentations\STORM\Data\General\MT2 5000 frame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09533" y="4000500"/>
            <a:ext cx="1714500" cy="1714500"/>
          </a:xfrm>
          <a:prstGeom prst="rect">
            <a:avLst/>
          </a:prstGeom>
          <a:noFill/>
        </p:spPr>
      </p:pic>
      <p:pic>
        <p:nvPicPr>
          <p:cNvPr id="99353" name="Picture 25" descr="C:\Users\bh\Walking\Ra\Presentations\STORM\Data\General\MT1 200 frame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8858" y="1943100"/>
            <a:ext cx="1714500" cy="1714500"/>
          </a:xfrm>
          <a:prstGeom prst="rect">
            <a:avLst/>
          </a:prstGeom>
          <a:noFill/>
        </p:spPr>
      </p:pic>
      <p:pic>
        <p:nvPicPr>
          <p:cNvPr id="99354" name="Picture 26" descr="C:\Users\bh\Walking\Ra\Presentations\STORM\Data\General\MT1 500 frame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9083" y="1943100"/>
            <a:ext cx="1714500" cy="1714500"/>
          </a:xfrm>
          <a:prstGeom prst="rect">
            <a:avLst/>
          </a:prstGeom>
          <a:noFill/>
        </p:spPr>
      </p:pic>
      <p:pic>
        <p:nvPicPr>
          <p:cNvPr id="99355" name="Picture 27" descr="C:\Users\bh\Walking\Ra\Presentations\STORM\Data\General\MT1 1000 frame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09308" y="1943100"/>
            <a:ext cx="1714500" cy="1714500"/>
          </a:xfrm>
          <a:prstGeom prst="rect">
            <a:avLst/>
          </a:prstGeom>
          <a:noFill/>
        </p:spPr>
      </p:pic>
      <p:pic>
        <p:nvPicPr>
          <p:cNvPr id="99356" name="Picture 28" descr="C:\Users\bh\Walking\Ra\Presentations\STORM\Data\General\MT1 5000 frames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9533" y="1943100"/>
            <a:ext cx="1714500" cy="17145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76200" y="1200090"/>
            <a:ext cx="3701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Frames for image reconstruction: 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639934" y="1600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1058" y="1600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199007" y="16002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1,000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76258" y="16002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5,000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739587" y="160020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40,000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60870" y="2362200"/>
            <a:ext cx="8478330" cy="2514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143000" y="3191435"/>
            <a:ext cx="1562100" cy="1143000"/>
          </a:xfrm>
          <a:custGeom>
            <a:avLst/>
            <a:gdLst>
              <a:gd name="connsiteX0" fmla="*/ 0 w 1562100"/>
              <a:gd name="connsiteY0" fmla="*/ 1143000 h 1143000"/>
              <a:gd name="connsiteX1" fmla="*/ 285750 w 1562100"/>
              <a:gd name="connsiteY1" fmla="*/ 1123950 h 1143000"/>
              <a:gd name="connsiteX2" fmla="*/ 609600 w 1562100"/>
              <a:gd name="connsiteY2" fmla="*/ 1028700 h 1143000"/>
              <a:gd name="connsiteX3" fmla="*/ 876300 w 1562100"/>
              <a:gd name="connsiteY3" fmla="*/ 895350 h 1143000"/>
              <a:gd name="connsiteX4" fmla="*/ 1314450 w 1562100"/>
              <a:gd name="connsiteY4" fmla="*/ 400050 h 1143000"/>
              <a:gd name="connsiteX5" fmla="*/ 1562100 w 1562100"/>
              <a:gd name="connsiteY5" fmla="*/ 0 h 1143000"/>
              <a:gd name="connsiteX6" fmla="*/ 1562100 w 1562100"/>
              <a:gd name="connsiteY6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2100" h="1143000">
                <a:moveTo>
                  <a:pt x="0" y="1143000"/>
                </a:moveTo>
                <a:cubicBezTo>
                  <a:pt x="92075" y="1143000"/>
                  <a:pt x="184150" y="1143000"/>
                  <a:pt x="285750" y="1123950"/>
                </a:cubicBezTo>
                <a:cubicBezTo>
                  <a:pt x="387350" y="1104900"/>
                  <a:pt x="511175" y="1066800"/>
                  <a:pt x="609600" y="1028700"/>
                </a:cubicBezTo>
                <a:cubicBezTo>
                  <a:pt x="708025" y="990600"/>
                  <a:pt x="758825" y="1000125"/>
                  <a:pt x="876300" y="895350"/>
                </a:cubicBezTo>
                <a:cubicBezTo>
                  <a:pt x="993775" y="790575"/>
                  <a:pt x="1200150" y="549275"/>
                  <a:pt x="1314450" y="400050"/>
                </a:cubicBezTo>
                <a:cubicBezTo>
                  <a:pt x="1428750" y="250825"/>
                  <a:pt x="1562100" y="0"/>
                  <a:pt x="1562100" y="0"/>
                </a:cubicBezTo>
                <a:lnTo>
                  <a:pt x="1562100" y="0"/>
                </a:lnTo>
              </a:path>
            </a:pathLst>
          </a:custGeom>
          <a:ln w="76200">
            <a:solidFill>
              <a:srgbClr val="1A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914400" y="2791385"/>
            <a:ext cx="1600200" cy="1162050"/>
          </a:xfrm>
          <a:custGeom>
            <a:avLst/>
            <a:gdLst>
              <a:gd name="connsiteX0" fmla="*/ 0 w 1600200"/>
              <a:gd name="connsiteY0" fmla="*/ 1162050 h 1162050"/>
              <a:gd name="connsiteX1" fmla="*/ 438150 w 1600200"/>
              <a:gd name="connsiteY1" fmla="*/ 685800 h 1162050"/>
              <a:gd name="connsiteX2" fmla="*/ 857250 w 1600200"/>
              <a:gd name="connsiteY2" fmla="*/ 457200 h 1162050"/>
              <a:gd name="connsiteX3" fmla="*/ 1600200 w 1600200"/>
              <a:gd name="connsiteY3" fmla="*/ 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1162050">
                <a:moveTo>
                  <a:pt x="0" y="1162050"/>
                </a:moveTo>
                <a:cubicBezTo>
                  <a:pt x="147637" y="982662"/>
                  <a:pt x="295275" y="803275"/>
                  <a:pt x="438150" y="685800"/>
                </a:cubicBezTo>
                <a:cubicBezTo>
                  <a:pt x="581025" y="568325"/>
                  <a:pt x="663575" y="571500"/>
                  <a:pt x="857250" y="457200"/>
                </a:cubicBezTo>
                <a:cubicBezTo>
                  <a:pt x="1050925" y="342900"/>
                  <a:pt x="1325562" y="171450"/>
                  <a:pt x="1600200" y="0"/>
                </a:cubicBezTo>
              </a:path>
            </a:pathLst>
          </a:custGeom>
          <a:ln w="76200">
            <a:solidFill>
              <a:srgbClr val="1A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34"/>
          <p:cNvGrpSpPr/>
          <p:nvPr/>
        </p:nvGrpSpPr>
        <p:grpSpPr>
          <a:xfrm>
            <a:off x="1257300" y="3115235"/>
            <a:ext cx="1371600" cy="1210235"/>
            <a:chOff x="6324600" y="4343400"/>
            <a:chExt cx="1295400" cy="1143000"/>
          </a:xfrm>
          <a:solidFill>
            <a:srgbClr val="1A8A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3" name="Oval 42"/>
            <p:cNvSpPr/>
            <p:nvPr/>
          </p:nvSpPr>
          <p:spPr>
            <a:xfrm>
              <a:off x="6858000" y="43434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324600" y="46482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705600" y="53340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934200" y="51816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467600" y="46482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35"/>
          <p:cNvGrpSpPr/>
          <p:nvPr/>
        </p:nvGrpSpPr>
        <p:grpSpPr>
          <a:xfrm>
            <a:off x="1028700" y="2886635"/>
            <a:ext cx="1371600" cy="1532965"/>
            <a:chOff x="6096000" y="4114800"/>
            <a:chExt cx="1295400" cy="1447800"/>
          </a:xfrm>
          <a:solidFill>
            <a:srgbClr val="1A8A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9" name="Oval 48"/>
            <p:cNvSpPr/>
            <p:nvPr/>
          </p:nvSpPr>
          <p:spPr>
            <a:xfrm>
              <a:off x="6553200" y="44958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239000" y="48768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096000" y="48768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239000" y="41148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400800" y="5410200"/>
              <a:ext cx="152400" cy="1524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429000" y="3547313"/>
            <a:ext cx="477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Point to point distance ≈ Feature size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3276600" y="3551778"/>
            <a:ext cx="5049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Point to point distance &lt; ½ Feature size</a:t>
            </a:r>
            <a:endParaRPr lang="en-US" sz="2400" dirty="0"/>
          </a:p>
        </p:txBody>
      </p:sp>
      <p:sp>
        <p:nvSpPr>
          <p:cNvPr id="56" name="Multiply 55"/>
          <p:cNvSpPr/>
          <p:nvPr/>
        </p:nvSpPr>
        <p:spPr>
          <a:xfrm>
            <a:off x="7848600" y="2637378"/>
            <a:ext cx="609600" cy="609600"/>
          </a:xfrm>
          <a:prstGeom prst="mathMultiply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alf Frame 56"/>
          <p:cNvSpPr/>
          <p:nvPr/>
        </p:nvSpPr>
        <p:spPr>
          <a:xfrm rot="-7860000">
            <a:off x="7997465" y="2567511"/>
            <a:ext cx="304800" cy="533400"/>
          </a:xfrm>
          <a:prstGeom prst="halfFrame">
            <a:avLst/>
          </a:prstGeom>
          <a:solidFill>
            <a:srgbClr val="1A8A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143000" y="4038600"/>
            <a:ext cx="7010400" cy="1066800"/>
          </a:xfrm>
          <a:prstGeom prst="rect">
            <a:avLst/>
          </a:prstGeom>
          <a:solidFill>
            <a:srgbClr val="FFFF66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This labeling density limit of resolution applies to </a:t>
            </a:r>
            <a:r>
              <a:rPr lang="en-US" sz="2800" b="1" dirty="0" smtClean="0">
                <a:solidFill>
                  <a:srgbClr val="FF0000"/>
                </a:solidFill>
              </a:rPr>
              <a:t>all</a:t>
            </a:r>
            <a:r>
              <a:rPr lang="en-US" sz="2800" dirty="0" smtClean="0">
                <a:solidFill>
                  <a:schemeClr val="tx1"/>
                </a:solidFill>
              </a:rPr>
              <a:t> fluorescence microscopy methods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34000" y="2667000"/>
            <a:ext cx="2405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Nyquist</a:t>
            </a:r>
            <a:r>
              <a:rPr lang="en-US" sz="2800" dirty="0" smtClean="0"/>
              <a:t> criteria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59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9" grpId="0" animBg="1"/>
      <p:bldP spid="40" grpId="0" animBg="1"/>
      <p:bldP spid="40" grpId="1" animBg="1"/>
      <p:bldP spid="41" grpId="0" animBg="1"/>
      <p:bldP spid="41" grpId="1" animBg="1"/>
      <p:bldP spid="54" grpId="0"/>
      <p:bldP spid="54" grpId="1"/>
      <p:bldP spid="55" grpId="0"/>
      <p:bldP spid="56" grpId="0" animBg="1"/>
      <p:bldP spid="56" grpId="1" animBg="1"/>
      <p:bldP spid="57" grpId="0" animBg="1"/>
      <p:bldP spid="58" grpId="0" animBg="1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drift</a:t>
            </a:r>
          </a:p>
          <a:p>
            <a:pPr lvl="1"/>
            <a:r>
              <a:rPr lang="en-US" dirty="0" err="1" smtClean="0"/>
              <a:t>Dedrifting</a:t>
            </a:r>
            <a:r>
              <a:rPr lang="en-US" dirty="0" smtClean="0"/>
              <a:t> by cross-correlation</a:t>
            </a:r>
          </a:p>
          <a:p>
            <a:pPr lvl="1"/>
            <a:r>
              <a:rPr lang="en-US" dirty="0" err="1" smtClean="0"/>
              <a:t>Fiducial</a:t>
            </a:r>
            <a:r>
              <a:rPr lang="en-US" dirty="0" smtClean="0"/>
              <a:t> markers (gold particles, beads)</a:t>
            </a:r>
          </a:p>
          <a:p>
            <a:pPr lvl="1"/>
            <a:endParaRPr lang="en-US" dirty="0"/>
          </a:p>
          <a:p>
            <a:r>
              <a:rPr lang="en-US" dirty="0" smtClean="0"/>
              <a:t>Fixing</a:t>
            </a:r>
          </a:p>
          <a:p>
            <a:pPr lvl="1"/>
            <a:r>
              <a:rPr lang="en-US" dirty="0" smtClean="0"/>
              <a:t>Background fluorescence</a:t>
            </a:r>
          </a:p>
          <a:p>
            <a:pPr lvl="1"/>
            <a:r>
              <a:rPr lang="en-US" dirty="0" smtClean="0"/>
              <a:t>Sample preservation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/ 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 Huang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nic.ucsf.edu/dokuwiki/doku.php?id=storm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Lots of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3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Resolution Limit in Light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US" dirty="0"/>
              <a:t>d = </a:t>
            </a:r>
            <a:r>
              <a:rPr lang="en-US" dirty="0">
                <a:latin typeface="Symbol" pitchFamily="18" charset="2"/>
              </a:rPr>
              <a:t>l</a:t>
            </a:r>
            <a:r>
              <a:rPr lang="en-US" dirty="0"/>
              <a:t> / 2n sin </a:t>
            </a:r>
            <a:r>
              <a:rPr lang="en-US" dirty="0" smtClean="0">
                <a:latin typeface="Symbol" pitchFamily="18" charset="2"/>
              </a:rPr>
              <a:t>a</a:t>
            </a:r>
            <a:endParaRPr lang="en-US" dirty="0">
              <a:latin typeface="Symbol" pitchFamily="18" charset="2"/>
            </a:endParaRPr>
          </a:p>
          <a:p>
            <a:r>
              <a:rPr lang="en-US" dirty="0" smtClean="0"/>
              <a:t>What does this assume?</a:t>
            </a:r>
          </a:p>
          <a:p>
            <a:endParaRPr lang="en-US" dirty="0" smtClean="0"/>
          </a:p>
          <a:p>
            <a:r>
              <a:rPr lang="en-US" dirty="0" smtClean="0"/>
              <a:t>Uniform illumination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Continuous sample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19600" y="1600200"/>
            <a:ext cx="3657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What if we break it?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Structured illumination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Localize single molecules (PALM/STORM/etc.)</a:t>
            </a:r>
          </a:p>
        </p:txBody>
      </p:sp>
    </p:spTree>
    <p:extLst>
      <p:ext uri="{BB962C8B-B14F-4D97-AF65-F5344CB8AC3E}">
        <p14:creationId xmlns:p14="http://schemas.microsoft.com/office/powerpoint/2010/main" val="281656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imaging single molecules help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Imagine taking a measurement</a:t>
            </a:r>
          </a:p>
          <a:p>
            <a:endParaRPr lang="en-US" dirty="0"/>
          </a:p>
          <a:p>
            <a:r>
              <a:rPr lang="en-US" dirty="0" smtClean="0"/>
              <a:t>Multiple times</a:t>
            </a:r>
          </a:p>
          <a:p>
            <a:endParaRPr lang="en-US" dirty="0"/>
          </a:p>
          <a:p>
            <a:r>
              <a:rPr lang="en-US" dirty="0" smtClean="0"/>
              <a:t>Adding measurements improves our ability to estimate the mean</a:t>
            </a:r>
          </a:p>
          <a:p>
            <a:endParaRPr lang="en-US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095375"/>
            <a:ext cx="1771650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095375"/>
            <a:ext cx="1771650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095375"/>
            <a:ext cx="1771650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 descr="http://latex.codecogs.com/gif.latex?\huge%20SEM%20=%20%7b\sigma%20\over%20\sqrt%20N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953000"/>
            <a:ext cx="1990725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imaging single molecules help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r>
              <a:rPr lang="en-US" dirty="0" smtClean="0"/>
              <a:t>Can measure the center of a distribution higher accuracy than any single measurement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t="5793" r="8507" b="7290"/>
          <a:stretch/>
        </p:blipFill>
        <p:spPr bwMode="auto">
          <a:xfrm>
            <a:off x="4324351" y="1590675"/>
            <a:ext cx="459105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705600" y="1143000"/>
            <a:ext cx="0" cy="838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9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imaging single molecules help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r>
              <a:rPr lang="en-US" dirty="0" smtClean="0"/>
              <a:t>Can measure the center of a distribution higher accuracy than it’s width.</a:t>
            </a:r>
          </a:p>
          <a:p>
            <a:endParaRPr lang="en-US" dirty="0"/>
          </a:p>
          <a:p>
            <a:r>
              <a:rPr lang="en-US" dirty="0" smtClean="0"/>
              <a:t>Can determine the center of a single molecule to much higher accuracy than it’s width.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9" t="62116" r="1756" b="1613"/>
          <a:stretch/>
        </p:blipFill>
        <p:spPr bwMode="auto">
          <a:xfrm>
            <a:off x="4829175" y="2543174"/>
            <a:ext cx="3629026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572250" y="4198143"/>
            <a:ext cx="0" cy="3381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81750" y="4367211"/>
            <a:ext cx="381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6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Single-molecule localization precision</a:t>
            </a:r>
            <a:endParaRPr lang="en-US" dirty="0"/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657600"/>
            <a:ext cx="1981200" cy="19812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987988" y="4495800"/>
            <a:ext cx="377992" cy="377992"/>
            <a:chOff x="3936" y="3759"/>
            <a:chExt cx="240" cy="240"/>
          </a:xfrm>
        </p:grpSpPr>
        <p:sp>
          <p:nvSpPr>
            <p:cNvPr id="116742" name="Line 6"/>
            <p:cNvSpPr>
              <a:spLocks noChangeShapeType="1"/>
            </p:cNvSpPr>
            <p:nvPr/>
          </p:nvSpPr>
          <p:spPr bwMode="auto">
            <a:xfrm>
              <a:off x="3936" y="3879"/>
              <a:ext cx="240" cy="0"/>
            </a:xfrm>
            <a:prstGeom prst="line">
              <a:avLst/>
            </a:prstGeom>
            <a:noFill/>
            <a:ln w="19050">
              <a:solidFill>
                <a:srgbClr val="D7292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6743" name="Line 7"/>
            <p:cNvSpPr>
              <a:spLocks noChangeShapeType="1"/>
            </p:cNvSpPr>
            <p:nvPr/>
          </p:nvSpPr>
          <p:spPr bwMode="auto">
            <a:xfrm rot="-5400000">
              <a:off x="3936" y="3879"/>
              <a:ext cx="240" cy="0"/>
            </a:xfrm>
            <a:prstGeom prst="line">
              <a:avLst/>
            </a:prstGeom>
            <a:noFill/>
            <a:ln w="19050">
              <a:solidFill>
                <a:srgbClr val="D7292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5842" name="Picture 2" descr="http://blogs.nature.com/news/blog/abbe.jpg"/>
          <p:cNvPicPr>
            <a:picLocks noChangeAspect="1" noChangeArrowheads="1"/>
          </p:cNvPicPr>
          <p:nvPr/>
        </p:nvPicPr>
        <p:blipFill>
          <a:blip r:embed="rId4" cstate="print"/>
          <a:srcRect r="47980" b="77845"/>
          <a:stretch>
            <a:fillRect/>
          </a:stretch>
        </p:blipFill>
        <p:spPr bwMode="auto">
          <a:xfrm>
            <a:off x="6248400" y="1752600"/>
            <a:ext cx="1734207" cy="94330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3750" y="1579563"/>
            <a:ext cx="1444625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7750" y="1579563"/>
            <a:ext cx="1444625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41750" y="1579563"/>
            <a:ext cx="1444625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3750" y="3906838"/>
            <a:ext cx="1444625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17750" y="3906838"/>
            <a:ext cx="1444625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41750" y="3886200"/>
            <a:ext cx="1444625" cy="146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6400800" y="3505200"/>
            <a:ext cx="1600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Arial" charset="0"/>
                <a:sym typeface="Symbol" pitchFamily="18" charset="2"/>
              </a:rPr>
              <a:t> 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  <a:sym typeface="Symbol" pitchFamily="18" charset="2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  <a:sym typeface="Symbol" pitchFamily="18" charset="2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Arial" charset="0"/>
                <a:sym typeface="Symbol" pitchFamily="18" charset="2"/>
              </a:rPr>
              <a:t>/ </a:t>
            </a:r>
            <a:r>
              <a:rPr lang="en-US" sz="3200" spc="-300" dirty="0" smtClean="0">
                <a:solidFill>
                  <a:schemeClr val="bg1"/>
                </a:solidFill>
                <a:cs typeface="Arial" charset="0"/>
                <a:sym typeface="Symbol" pitchFamily="18" charset="2"/>
              </a:rPr>
              <a:t>√</a:t>
            </a:r>
            <a:r>
              <a:rPr lang="en-US" sz="6000" kern="0" spc="-2600" baseline="16000" dirty="0" smtClean="0">
                <a:solidFill>
                  <a:schemeClr val="bg1"/>
                </a:solidFill>
                <a:cs typeface="Arial" charset="0"/>
                <a:sym typeface="Symbol" pitchFamily="18" charset="2"/>
              </a:rPr>
              <a:t>−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  <a:sym typeface="Symbol" pitchFamily="18" charset="2"/>
              </a:rPr>
              <a:t>N</a:t>
            </a:r>
            <a:endParaRPr lang="el-GR" sz="2400" i="1" baseline="30000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2470150" y="3008313"/>
            <a:ext cx="11295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1 photon</a:t>
            </a: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869950" y="5375275"/>
            <a:ext cx="13603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10 photons</a:t>
            </a: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2317750" y="5375275"/>
            <a:ext cx="14902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100 photons</a:t>
            </a: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3765550" y="5375275"/>
            <a:ext cx="16200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1000 photons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5486400" y="2133600"/>
            <a:ext cx="457200" cy="228600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486400" y="4495800"/>
            <a:ext cx="457200" cy="228600"/>
          </a:xfrm>
          <a:prstGeom prst="rightArrow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Genetically Encoded Tag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Genetically Encoded Tags</Template>
  <TotalTime>2996</TotalTime>
  <Words>1549</Words>
  <Application>Microsoft Office PowerPoint</Application>
  <PresentationFormat>On-screen Show (4:3)</PresentationFormat>
  <Paragraphs>513</Paragraphs>
  <Slides>45</Slides>
  <Notes>10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Genetically Encoded Tags</vt:lpstr>
      <vt:lpstr>Superresolution Microscopy by Single Molecule Switching and Localziation</vt:lpstr>
      <vt:lpstr>The Resolution Limit in Light Microscopy</vt:lpstr>
      <vt:lpstr>The Resolution Limit in Light Microscopy</vt:lpstr>
      <vt:lpstr>Improving The Resolution Limit in Light Microscopy</vt:lpstr>
      <vt:lpstr>Improving The Resolution Limit in Light Microscopy</vt:lpstr>
      <vt:lpstr>How does imaging single molecules help us?</vt:lpstr>
      <vt:lpstr>How does imaging single molecules help us?</vt:lpstr>
      <vt:lpstr>How does imaging single molecules help us?</vt:lpstr>
      <vt:lpstr>Single-molecule localization precision</vt:lpstr>
      <vt:lpstr>Single molecules can be precisely localized</vt:lpstr>
      <vt:lpstr>Super-resolution by localization</vt:lpstr>
      <vt:lpstr>PowerPoint Presentation</vt:lpstr>
      <vt:lpstr>PowerPoint Presentation</vt:lpstr>
      <vt:lpstr>PowerPoint Presentation</vt:lpstr>
      <vt:lpstr>3D Imaging: Localization in the Third Dimension</vt:lpstr>
      <vt:lpstr>3D Imaging of  the Microtubule Network</vt:lpstr>
      <vt:lpstr>3D Imaging of  the Microtubule Network</vt:lpstr>
      <vt:lpstr>Other 3D localization method</vt:lpstr>
      <vt:lpstr>Super-resolution by localization</vt:lpstr>
      <vt:lpstr>Single-Molecule Switching Approaches</vt:lpstr>
      <vt:lpstr>Single Molecule Switching using Fluorescent Proteins</vt:lpstr>
      <vt:lpstr>Parameters for evaluating dyes</vt:lpstr>
      <vt:lpstr>Why Contrast Matters</vt:lpstr>
      <vt:lpstr>Fluorescent Proteins for Single Molecule Switching</vt:lpstr>
      <vt:lpstr>Multi-color and FPs</vt:lpstr>
      <vt:lpstr>Single Molecule Switching Using Small Molecule Dyes</vt:lpstr>
      <vt:lpstr>Single Molecule Switching Using Small Molecule Dyes</vt:lpstr>
      <vt:lpstr>Single Molecule Switching Using Small Molecule Dyes</vt:lpstr>
      <vt:lpstr>Single Molecule Switching Using Small Molecule Dyes</vt:lpstr>
      <vt:lpstr>Photoswitching of red cyanine dyes</vt:lpstr>
      <vt:lpstr>Multicolor Single Molecule Switching: Activation</vt:lpstr>
      <vt:lpstr>Controlling the activation of Cy5</vt:lpstr>
      <vt:lpstr>PowerPoint Presentation</vt:lpstr>
      <vt:lpstr>Multicolor Single Molecule Switching: Emission</vt:lpstr>
      <vt:lpstr>Multicolor STORM/PALM</vt:lpstr>
      <vt:lpstr>PowerPoint Presentation</vt:lpstr>
      <vt:lpstr>PowerPoint Presentation</vt:lpstr>
      <vt:lpstr>An alternative strategy: time slicing</vt:lpstr>
      <vt:lpstr>Multicolor imaging approaches</vt:lpstr>
      <vt:lpstr>Summary: Labeling Strategies</vt:lpstr>
      <vt:lpstr>Effective resolution: Probe matters</vt:lpstr>
      <vt:lpstr>Fluorescent protein vs. Antibody</vt:lpstr>
      <vt:lpstr>Effective resolution: Density matters</vt:lpstr>
      <vt:lpstr>Other issues</vt:lpstr>
      <vt:lpstr>Acknowledgements / Further Reading</vt:lpstr>
    </vt:vector>
  </TitlesOfParts>
  <Company>UCSF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Kurt Thorn</dc:creator>
  <cp:lastModifiedBy>Kurt Thorn</cp:lastModifiedBy>
  <cp:revision>38</cp:revision>
  <dcterms:created xsi:type="dcterms:W3CDTF">2012-10-22T21:58:44Z</dcterms:created>
  <dcterms:modified xsi:type="dcterms:W3CDTF">2012-10-26T17:10:43Z</dcterms:modified>
</cp:coreProperties>
</file>